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10058400" cx="7772400"/>
  <p:notesSz cx="6858000" cy="9144000"/>
  <p:embeddedFontLst>
    <p:embeddedFont>
      <p:font typeface="Halant"/>
      <p:regular r:id="rId14"/>
      <p:bold r:id="rId15"/>
    </p:embeddedFont>
    <p:embeddedFont>
      <p:font typeface="Inter SemiBold"/>
      <p:regular r:id="rId16"/>
      <p:bold r:id="rId17"/>
      <p:italic r:id="rId18"/>
      <p:boldItalic r:id="rId19"/>
    </p:embeddedFont>
    <p:embeddedFont>
      <p:font typeface="Inter"/>
      <p:regular r:id="rId20"/>
      <p:bold r:id="rId21"/>
      <p:italic r:id="rId22"/>
      <p:boldItalic r:id="rId23"/>
    </p:embeddedFont>
    <p:embeddedFont>
      <p:font typeface="Plus Jakarta Sans SemiBold"/>
      <p:regular r:id="rId24"/>
      <p:bold r:id="rId25"/>
      <p:italic r:id="rId26"/>
      <p:boldItalic r:id="rId27"/>
    </p:embeddedFont>
    <p:embeddedFont>
      <p:font typeface="Plus Jakarta Sans Medium"/>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8E006BB-09B6-487D-ABB4-8BB62651DE4B}">
  <a:tblStyle styleId="{C8E006BB-09B6-487D-ABB4-8BB62651DE4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SemiBold-regular.fntdata"/><Relationship Id="rId23"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SemiBold-italic.fntdata"/><Relationship Id="rId25" Type="http://schemas.openxmlformats.org/officeDocument/2006/relationships/font" Target="fonts/PlusJakartaSansSemiBold-bold.fntdata"/><Relationship Id="rId28" Type="http://schemas.openxmlformats.org/officeDocument/2006/relationships/font" Target="fonts/PlusJakartaSansMedium-regular.fntdata"/><Relationship Id="rId27" Type="http://schemas.openxmlformats.org/officeDocument/2006/relationships/font" Target="fonts/PlusJakartaSansSemiBold-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SemiBold-bold.fntdata"/><Relationship Id="rId16" Type="http://schemas.openxmlformats.org/officeDocument/2006/relationships/font" Target="fonts/InterSemiBold-regular.fntdata"/><Relationship Id="rId19" Type="http://schemas.openxmlformats.org/officeDocument/2006/relationships/font" Target="fonts/InterSemiBold-boldItalic.fntdata"/><Relationship Id="rId18" Type="http://schemas.openxmlformats.org/officeDocument/2006/relationships/font" Target="fonts/InterSemi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b24239a7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b24239a7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080203780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080203780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062e887824_0_1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062e887824_0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0b24239a7e_0_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0b24239a7e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2d42bd065d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2d42bd065d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0b24239a7e_0_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0b24239a7e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0b24239a7e_0_4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0b24239a7e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65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latin typeface="Halant"/>
                <a:ea typeface="Halant"/>
                <a:cs typeface="Halant"/>
                <a:sym typeface="Halant"/>
              </a:rPr>
              <a:t>Evaluating Arguments</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latin typeface="Plus Jakarta Sans Medium"/>
                <a:ea typeface="Plus Jakarta Sans Medium"/>
                <a:cs typeface="Plus Jakarta Sans Medium"/>
                <a:sym typeface="Plus Jakarta Sans Medium"/>
              </a:rPr>
              <a:t>Columbian Exchange Podcast</a:t>
            </a:r>
            <a:endParaRPr sz="12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136722" y="1062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9" name="Google Shape;59;p13"/>
          <p:cNvGraphicFramePr/>
          <p:nvPr/>
        </p:nvGraphicFramePr>
        <p:xfrm>
          <a:off x="344567" y="878752"/>
          <a:ext cx="3000000" cy="3000000"/>
        </p:xfrm>
        <a:graphic>
          <a:graphicData uri="http://schemas.openxmlformats.org/drawingml/2006/table">
            <a:tbl>
              <a:tblPr>
                <a:noFill/>
                <a:tableStyleId>{C8E006BB-09B6-487D-ABB4-8BB62651DE4B}</a:tableStyleId>
              </a:tblPr>
              <a:tblGrid>
                <a:gridCol w="2244700"/>
                <a:gridCol w="1296925"/>
                <a:gridCol w="3541725"/>
              </a:tblGrid>
              <a:tr h="821775">
                <a:tc gridSpan="3">
                  <a:txBody>
                    <a:bodyPr/>
                    <a:lstStyle/>
                    <a:p>
                      <a:pPr indent="0" lvl="0" marL="0" rtl="0" algn="ctr">
                        <a:spcBef>
                          <a:spcPts val="0"/>
                        </a:spcBef>
                        <a:spcAft>
                          <a:spcPts val="0"/>
                        </a:spcAft>
                        <a:buNone/>
                      </a:pPr>
                      <a:r>
                        <a:rPr lang="en" sz="1500">
                          <a:solidFill>
                            <a:schemeClr val="dk1"/>
                          </a:solidFill>
                          <a:latin typeface="Inter SemiBold"/>
                          <a:ea typeface="Inter SemiBold"/>
                          <a:cs typeface="Inter SemiBold"/>
                          <a:sym typeface="Inter SemiBold"/>
                        </a:rPr>
                        <a:t>Episode Title:</a:t>
                      </a:r>
                      <a:endParaRPr sz="1500">
                        <a:solidFill>
                          <a:schemeClr val="dk1"/>
                        </a:solidFill>
                        <a:latin typeface="Inter SemiBold"/>
                        <a:ea typeface="Inter SemiBold"/>
                        <a:cs typeface="Inter SemiBold"/>
                        <a:sym typeface="Inter SemiBold"/>
                      </a:endParaRPr>
                    </a:p>
                    <a:p>
                      <a:pPr indent="0" lvl="0" marL="0" rtl="0" algn="ctr">
                        <a:spcBef>
                          <a:spcPts val="0"/>
                        </a:spcBef>
                        <a:spcAft>
                          <a:spcPts val="0"/>
                        </a:spcAft>
                        <a:buNone/>
                      </a:pPr>
                      <a:r>
                        <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821775">
                <a:tc gridSpan="2">
                  <a:txBody>
                    <a:bodyPr/>
                    <a:lstStyle/>
                    <a:p>
                      <a:pPr indent="0" lvl="0" marL="0" rtl="0" algn="l">
                        <a:spcBef>
                          <a:spcPts val="0"/>
                        </a:spcBef>
                        <a:spcAft>
                          <a:spcPts val="0"/>
                        </a:spcAft>
                        <a:buNone/>
                      </a:pPr>
                      <a:r>
                        <a:rPr lang="en" sz="1500">
                          <a:solidFill>
                            <a:schemeClr val="dk1"/>
                          </a:solidFill>
                          <a:latin typeface="Inter SemiBold"/>
                          <a:ea typeface="Inter SemiBold"/>
                          <a:cs typeface="Inter SemiBold"/>
                          <a:sym typeface="Inter SemiBold"/>
                        </a:rPr>
                        <a:t>Host Name:</a:t>
                      </a:r>
                      <a:endParaRPr sz="1500">
                        <a:solidFill>
                          <a:schemeClr val="dk1"/>
                        </a:solidFill>
                        <a:latin typeface="Inter SemiBold"/>
                        <a:ea typeface="Inter SemiBold"/>
                        <a:cs typeface="Inter SemiBold"/>
                        <a:sym typeface="Inter SemiBold"/>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a:txBody>
                    <a:bodyPr/>
                    <a:lstStyle/>
                    <a:p>
                      <a:pPr indent="0" lvl="0" marL="0" rtl="0" algn="l">
                        <a:spcBef>
                          <a:spcPts val="0"/>
                        </a:spcBef>
                        <a:spcAft>
                          <a:spcPts val="0"/>
                        </a:spcAft>
                        <a:buNone/>
                      </a:pPr>
                      <a:r>
                        <a:rPr lang="en" sz="1500">
                          <a:solidFill>
                            <a:schemeClr val="dk1"/>
                          </a:solidFill>
                          <a:latin typeface="Inter SemiBold"/>
                          <a:ea typeface="Inter SemiBold"/>
                          <a:cs typeface="Inter SemiBold"/>
                          <a:sym typeface="Inter SemiBold"/>
                        </a:rPr>
                        <a:t>Guest Expert Name:</a:t>
                      </a:r>
                      <a:endParaRPr sz="1500">
                        <a:solidFill>
                          <a:schemeClr val="dk1"/>
                        </a:solidFill>
                        <a:latin typeface="Inter SemiBold"/>
                        <a:ea typeface="Inter SemiBold"/>
                        <a:cs typeface="Inter SemiBold"/>
                        <a:sym typeface="Inter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1247775">
                <a:tc gridSpan="3">
                  <a:txBody>
                    <a:bodyPr/>
                    <a:lstStyle/>
                    <a:p>
                      <a:pPr indent="0" lvl="0" marL="0" rtl="0" algn="ctr">
                        <a:spcBef>
                          <a:spcPts val="0"/>
                        </a:spcBef>
                        <a:spcAft>
                          <a:spcPts val="0"/>
                        </a:spcAft>
                        <a:buNone/>
                      </a:pPr>
                      <a:r>
                        <a:rPr b="1" lang="en" sz="1300">
                          <a:latin typeface="Inter"/>
                          <a:ea typeface="Inter"/>
                          <a:cs typeface="Inter"/>
                          <a:sym typeface="Inter"/>
                        </a:rPr>
                        <a:t>What is this podcast episode about? </a:t>
                      </a:r>
                      <a:r>
                        <a:rPr i="1" lang="en" sz="1300">
                          <a:latin typeface="Inter"/>
                          <a:ea typeface="Inter"/>
                          <a:cs typeface="Inter"/>
                          <a:sym typeface="Inter"/>
                        </a:rPr>
                        <a:t>(Introduction)</a:t>
                      </a:r>
                      <a:endParaRPr i="1"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1435875">
                <a:tc gridSpan="3">
                  <a:txBody>
                    <a:bodyPr/>
                    <a:lstStyle/>
                    <a:p>
                      <a:pPr indent="0" lvl="0" marL="0" rtl="0" algn="ctr">
                        <a:spcBef>
                          <a:spcPts val="0"/>
                        </a:spcBef>
                        <a:spcAft>
                          <a:spcPts val="0"/>
                        </a:spcAft>
                        <a:buNone/>
                      </a:pPr>
                      <a:r>
                        <a:rPr lang="en" sz="1300">
                          <a:latin typeface="Inter SemiBold"/>
                          <a:ea typeface="Inter SemiBold"/>
                          <a:cs typeface="Inter SemiBold"/>
                          <a:sym typeface="Inter SemiBold"/>
                        </a:rPr>
                        <a:t>Background Information on the Topic</a:t>
                      </a:r>
                      <a:endParaRPr i="1" sz="1300">
                        <a:solidFill>
                          <a:schemeClr val="dk1"/>
                        </a:solidFill>
                        <a:latin typeface="Inter SemiBold"/>
                        <a:ea typeface="Inter SemiBold"/>
                        <a:cs typeface="Inter SemiBold"/>
                        <a:sym typeface="Inter SemiBold"/>
                      </a:endParaRPr>
                    </a:p>
                    <a:p>
                      <a:pPr indent="0" lvl="0" marL="0" rtl="0" algn="ctr">
                        <a:spcBef>
                          <a:spcPts val="0"/>
                        </a:spcBef>
                        <a:spcAft>
                          <a:spcPts val="0"/>
                        </a:spcAft>
                        <a:buNone/>
                      </a:pPr>
                      <a:r>
                        <a:t/>
                      </a:r>
                      <a:endParaRPr sz="1300">
                        <a:solidFill>
                          <a:schemeClr val="dk1"/>
                        </a:solidFill>
                        <a:latin typeface="Inter SemiBold"/>
                        <a:ea typeface="Inter SemiBold"/>
                        <a:cs typeface="Inter SemiBold"/>
                        <a:sym typeface="Inter SemiBold"/>
                      </a:endParaRPr>
                    </a:p>
                    <a:p>
                      <a:pPr indent="0" lvl="0" marL="0" rtl="0" algn="l">
                        <a:spcBef>
                          <a:spcPts val="0"/>
                        </a:spcBef>
                        <a:spcAft>
                          <a:spcPts val="0"/>
                        </a:spcAft>
                        <a:buNone/>
                      </a:pPr>
                      <a:r>
                        <a:t/>
                      </a:r>
                      <a:endParaRPr sz="1300">
                        <a:solidFill>
                          <a:schemeClr val="dk1"/>
                        </a:solidFill>
                        <a:latin typeface="Inter SemiBold"/>
                        <a:ea typeface="Inter SemiBold"/>
                        <a:cs typeface="Inter SemiBold"/>
                        <a:sym typeface="Inter SemiBold"/>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2925950">
                <a:tc gridSpan="3">
                  <a:txBody>
                    <a:bodyPr/>
                    <a:lstStyle/>
                    <a:p>
                      <a:pPr indent="0" lvl="0" marL="0" rtl="0" algn="ctr">
                        <a:spcBef>
                          <a:spcPts val="0"/>
                        </a:spcBef>
                        <a:spcAft>
                          <a:spcPts val="0"/>
                        </a:spcAft>
                        <a:buClr>
                          <a:schemeClr val="dk1"/>
                        </a:buClr>
                        <a:buSzPts val="1200"/>
                        <a:buFont typeface="Arial"/>
                        <a:buNone/>
                      </a:pPr>
                      <a:r>
                        <a:rPr b="1" lang="en" sz="1300">
                          <a:latin typeface="Inter"/>
                          <a:ea typeface="Inter"/>
                          <a:cs typeface="Inter"/>
                          <a:sym typeface="Inter"/>
                        </a:rPr>
                        <a:t>Host Pre-Planned Questions </a:t>
                      </a:r>
                      <a:endParaRPr b="1" sz="1300">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i="1" lang="en" sz="1200">
                          <a:solidFill>
                            <a:schemeClr val="dk1"/>
                          </a:solidFill>
                          <a:latin typeface="Inter"/>
                          <a:ea typeface="Inter"/>
                          <a:cs typeface="Inter"/>
                          <a:sym typeface="Inter"/>
                        </a:rPr>
                        <a:t>These questions will be asked by the host and should address each of the following topics:</a:t>
                      </a:r>
                      <a:endParaRPr i="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i="1" sz="13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i="1" lang="en" sz="1200">
                          <a:solidFill>
                            <a:schemeClr val="dk1"/>
                          </a:solidFill>
                          <a:latin typeface="Inter"/>
                          <a:ea typeface="Inter"/>
                          <a:cs typeface="Inter"/>
                          <a:sym typeface="Inter"/>
                        </a:rPr>
                        <a:t>Biography of Guest:</a:t>
                      </a:r>
                      <a:endParaRPr i="1" sz="1200">
                        <a:solidFill>
                          <a:schemeClr val="dk1"/>
                        </a:solidFill>
                        <a:latin typeface="Inter"/>
                        <a:ea typeface="Inter"/>
                        <a:cs typeface="Inter"/>
                        <a:sym typeface="Inter"/>
                      </a:endParaRPr>
                    </a:p>
                    <a:p>
                      <a:pPr indent="0" lvl="0" marL="457200" rtl="0" algn="l">
                        <a:spcBef>
                          <a:spcPts val="0"/>
                        </a:spcBef>
                        <a:spcAft>
                          <a:spcPts val="0"/>
                        </a:spcAft>
                        <a:buNone/>
                      </a:pPr>
                      <a:r>
                        <a:t/>
                      </a:r>
                      <a:endParaRPr i="1" sz="1200">
                        <a:solidFill>
                          <a:schemeClr val="dk1"/>
                        </a:solidFill>
                        <a:latin typeface="Inter"/>
                        <a:ea typeface="Inter"/>
                        <a:cs typeface="Inter"/>
                        <a:sym typeface="Inter"/>
                      </a:endParaRPr>
                    </a:p>
                    <a:p>
                      <a:pPr indent="0" lvl="0" marL="45720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i="1" lang="en" sz="1200">
                          <a:solidFill>
                            <a:schemeClr val="dk1"/>
                          </a:solidFill>
                          <a:latin typeface="Inter"/>
                          <a:ea typeface="Inter"/>
                          <a:cs typeface="Inter"/>
                          <a:sym typeface="Inter"/>
                        </a:rPr>
                        <a:t>Contextual/Background for Columbian Exchange:</a:t>
                      </a:r>
                      <a:endParaRPr i="1" sz="1200">
                        <a:solidFill>
                          <a:schemeClr val="dk1"/>
                        </a:solidFill>
                        <a:latin typeface="Inter"/>
                        <a:ea typeface="Inter"/>
                        <a:cs typeface="Inter"/>
                        <a:sym typeface="Inter"/>
                      </a:endParaRPr>
                    </a:p>
                    <a:p>
                      <a:pPr indent="0" lvl="0" marL="457200" rtl="0" algn="l">
                        <a:spcBef>
                          <a:spcPts val="0"/>
                        </a:spcBef>
                        <a:spcAft>
                          <a:spcPts val="0"/>
                        </a:spcAft>
                        <a:buNone/>
                      </a:pPr>
                      <a:r>
                        <a:t/>
                      </a:r>
                      <a:endParaRPr i="1" sz="1200">
                        <a:solidFill>
                          <a:schemeClr val="dk1"/>
                        </a:solidFill>
                        <a:latin typeface="Inter"/>
                        <a:ea typeface="Inter"/>
                        <a:cs typeface="Inter"/>
                        <a:sym typeface="Inter"/>
                      </a:endParaRPr>
                    </a:p>
                    <a:p>
                      <a:pPr indent="0" lvl="0" marL="45720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i="1" lang="en" sz="1200">
                          <a:solidFill>
                            <a:schemeClr val="dk1"/>
                          </a:solidFill>
                          <a:latin typeface="Inter"/>
                          <a:ea typeface="Inter"/>
                          <a:cs typeface="Inter"/>
                          <a:sym typeface="Inter"/>
                        </a:rPr>
                        <a:t>Economic Impact:</a:t>
                      </a:r>
                      <a:endParaRPr i="1" sz="1200">
                        <a:solidFill>
                          <a:schemeClr val="dk1"/>
                        </a:solidFill>
                        <a:latin typeface="Inter"/>
                        <a:ea typeface="Inter"/>
                        <a:cs typeface="Inter"/>
                        <a:sym typeface="Inter"/>
                      </a:endParaRPr>
                    </a:p>
                    <a:p>
                      <a:pPr indent="0" lvl="0" marL="457200" rtl="0" algn="l">
                        <a:spcBef>
                          <a:spcPts val="0"/>
                        </a:spcBef>
                        <a:spcAft>
                          <a:spcPts val="0"/>
                        </a:spcAft>
                        <a:buNone/>
                      </a:pPr>
                      <a:r>
                        <a:t/>
                      </a:r>
                      <a:endParaRPr i="1" sz="1200">
                        <a:solidFill>
                          <a:schemeClr val="dk1"/>
                        </a:solidFill>
                        <a:latin typeface="Inter"/>
                        <a:ea typeface="Inter"/>
                        <a:cs typeface="Inter"/>
                        <a:sym typeface="Inter"/>
                      </a:endParaRPr>
                    </a:p>
                    <a:p>
                      <a:pPr indent="0" lvl="0" marL="45720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i="1" lang="en" sz="1200">
                          <a:solidFill>
                            <a:schemeClr val="dk1"/>
                          </a:solidFill>
                          <a:latin typeface="Inter"/>
                          <a:ea typeface="Inter"/>
                          <a:cs typeface="Inter"/>
                          <a:sym typeface="Inter"/>
                        </a:rPr>
                        <a:t>Environmental and Agricultural Impact:</a:t>
                      </a:r>
                      <a:endParaRPr i="1" sz="1200">
                        <a:solidFill>
                          <a:schemeClr val="dk1"/>
                        </a:solidFill>
                        <a:latin typeface="Inter"/>
                        <a:ea typeface="Inter"/>
                        <a:cs typeface="Inter"/>
                        <a:sym typeface="Inter"/>
                      </a:endParaRPr>
                    </a:p>
                    <a:p>
                      <a:pPr indent="0" lvl="0" marL="457200" rtl="0" algn="l">
                        <a:spcBef>
                          <a:spcPts val="0"/>
                        </a:spcBef>
                        <a:spcAft>
                          <a:spcPts val="0"/>
                        </a:spcAft>
                        <a:buNone/>
                      </a:pPr>
                      <a:r>
                        <a:t/>
                      </a:r>
                      <a:endParaRPr i="1" sz="1200">
                        <a:solidFill>
                          <a:schemeClr val="dk1"/>
                        </a:solidFill>
                        <a:latin typeface="Inter"/>
                        <a:ea typeface="Inter"/>
                        <a:cs typeface="Inter"/>
                        <a:sym typeface="Inter"/>
                      </a:endParaRPr>
                    </a:p>
                    <a:p>
                      <a:pPr indent="0" lvl="0" marL="45720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i="1" lang="en" sz="1200">
                          <a:solidFill>
                            <a:schemeClr val="dk1"/>
                          </a:solidFill>
                          <a:latin typeface="Inter"/>
                          <a:ea typeface="Inter"/>
                          <a:cs typeface="Inter"/>
                          <a:sym typeface="Inter"/>
                        </a:rPr>
                        <a:t>Health and Demographic Impact:</a:t>
                      </a:r>
                      <a:endParaRPr i="1" sz="1200">
                        <a:solidFill>
                          <a:schemeClr val="dk1"/>
                        </a:solidFill>
                        <a:latin typeface="Inter"/>
                        <a:ea typeface="Inter"/>
                        <a:cs typeface="Inter"/>
                        <a:sym typeface="Inter"/>
                      </a:endParaRPr>
                    </a:p>
                    <a:p>
                      <a:pPr indent="0" lvl="0" marL="457200" rtl="0" algn="l">
                        <a:spcBef>
                          <a:spcPts val="0"/>
                        </a:spcBef>
                        <a:spcAft>
                          <a:spcPts val="0"/>
                        </a:spcAft>
                        <a:buNone/>
                      </a:pPr>
                      <a:r>
                        <a:t/>
                      </a:r>
                      <a:endParaRPr i="1" sz="1200">
                        <a:solidFill>
                          <a:schemeClr val="dk1"/>
                        </a:solidFill>
                        <a:latin typeface="Inter"/>
                        <a:ea typeface="Inter"/>
                        <a:cs typeface="Inter"/>
                        <a:sym typeface="Inter"/>
                      </a:endParaRPr>
                    </a:p>
                    <a:p>
                      <a:pPr indent="0" lvl="0" marL="45720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i="1" lang="en" sz="1200">
                          <a:solidFill>
                            <a:schemeClr val="dk1"/>
                          </a:solidFill>
                          <a:latin typeface="Inter"/>
                          <a:ea typeface="Inter"/>
                          <a:cs typeface="Inter"/>
                          <a:sym typeface="Inter"/>
                        </a:rPr>
                        <a:t>Concluding Remarks:</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pic>
        <p:nvPicPr>
          <p:cNvPr id="60" name="Google Shape;60;p13"/>
          <p:cNvPicPr preferRelativeResize="0"/>
          <p:nvPr/>
        </p:nvPicPr>
        <p:blipFill>
          <a:blip r:embed="rId5">
            <a:alphaModFix/>
          </a:blip>
          <a:stretch>
            <a:fillRect/>
          </a:stretch>
        </p:blipFill>
        <p:spPr>
          <a:xfrm>
            <a:off x="6639250" y="950275"/>
            <a:ext cx="650702" cy="650702"/>
          </a:xfrm>
          <a:prstGeom prst="rect">
            <a:avLst/>
          </a:prstGeom>
          <a:noFill/>
          <a:ln>
            <a:noFill/>
          </a:ln>
        </p:spPr>
      </p:pic>
      <p:pic>
        <p:nvPicPr>
          <p:cNvPr id="61" name="Google Shape;61;p13"/>
          <p:cNvPicPr preferRelativeResize="0"/>
          <p:nvPr/>
        </p:nvPicPr>
        <p:blipFill>
          <a:blip r:embed="rId5">
            <a:alphaModFix/>
          </a:blip>
          <a:stretch>
            <a:fillRect/>
          </a:stretch>
        </p:blipFill>
        <p:spPr>
          <a:xfrm>
            <a:off x="441987" y="950275"/>
            <a:ext cx="650702" cy="65070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7" name="Google Shape;67;p14"/>
          <p:cNvSpPr txBox="1"/>
          <p:nvPr/>
        </p:nvSpPr>
        <p:spPr>
          <a:xfrm>
            <a:off x="0" y="0"/>
            <a:ext cx="7772400" cy="65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Arguments</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Columbian Exchange Podcast</a:t>
            </a:r>
            <a:endParaRPr sz="1500">
              <a:latin typeface="Halant"/>
              <a:ea typeface="Halant"/>
              <a:cs typeface="Halant"/>
              <a:sym typeface="Halant"/>
            </a:endParaRPr>
          </a:p>
        </p:txBody>
      </p:sp>
      <p:pic>
        <p:nvPicPr>
          <p:cNvPr id="68" name="Google Shape;68;p14"/>
          <p:cNvPicPr preferRelativeResize="0"/>
          <p:nvPr/>
        </p:nvPicPr>
        <p:blipFill>
          <a:blip r:embed="rId4">
            <a:alphaModFix/>
          </a:blip>
          <a:stretch>
            <a:fillRect/>
          </a:stretch>
        </p:blipFill>
        <p:spPr>
          <a:xfrm>
            <a:off x="68872" y="212597"/>
            <a:ext cx="1056536" cy="43811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1" name="Google Shape;71;p14"/>
          <p:cNvGraphicFramePr/>
          <p:nvPr/>
        </p:nvGraphicFramePr>
        <p:xfrm>
          <a:off x="344567" y="781977"/>
          <a:ext cx="3000000" cy="3000000"/>
        </p:xfrm>
        <a:graphic>
          <a:graphicData uri="http://schemas.openxmlformats.org/drawingml/2006/table">
            <a:tbl>
              <a:tblPr>
                <a:noFill/>
                <a:tableStyleId>{C8E006BB-09B6-487D-ABB4-8BB62651DE4B}</a:tableStyleId>
              </a:tblPr>
              <a:tblGrid>
                <a:gridCol w="2244700"/>
                <a:gridCol w="1296925"/>
                <a:gridCol w="3541725"/>
              </a:tblGrid>
              <a:tr h="5962500">
                <a:tc gridSpan="3">
                  <a:txBody>
                    <a:bodyPr/>
                    <a:lstStyle/>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Guest Expert </a:t>
                      </a:r>
                      <a:r>
                        <a:rPr b="1" lang="en" sz="1300">
                          <a:solidFill>
                            <a:schemeClr val="dk1"/>
                          </a:solidFill>
                          <a:latin typeface="Inter"/>
                          <a:ea typeface="Inter"/>
                          <a:cs typeface="Inter"/>
                          <a:sym typeface="Inter"/>
                        </a:rPr>
                        <a:t>Main Points/Facts </a:t>
                      </a:r>
                      <a:r>
                        <a:rPr i="1" lang="en" sz="1300">
                          <a:solidFill>
                            <a:schemeClr val="dk1"/>
                          </a:solidFill>
                          <a:latin typeface="Inter"/>
                          <a:ea typeface="Inter"/>
                          <a:cs typeface="Inter"/>
                          <a:sym typeface="Inter"/>
                        </a:rPr>
                        <a:t>(answers to pre-planned questions 1-5)</a:t>
                      </a:r>
                      <a:endParaRPr b="1"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None/>
                      </a:pPr>
                      <a:r>
                        <a:t/>
                      </a:r>
                      <a:endParaRPr i="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i="1" sz="1300">
                        <a:solidFill>
                          <a:schemeClr val="dk1"/>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2003500">
                <a:tc gridSpan="3">
                  <a:txBody>
                    <a:bodyPr/>
                    <a:lstStyle/>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Conclusion </a:t>
                      </a:r>
                      <a:r>
                        <a:rPr i="1" lang="en" sz="1300">
                          <a:solidFill>
                            <a:schemeClr val="dk1"/>
                          </a:solidFill>
                          <a:latin typeface="Inter"/>
                          <a:ea typeface="Inter"/>
                          <a:cs typeface="Inter"/>
                          <a:sym typeface="Inter"/>
                        </a:rPr>
                        <a:t>(answer to pre-planned question 6)</a:t>
                      </a:r>
                      <a:endParaRPr i="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i="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6639250" y="874075"/>
            <a:ext cx="650702" cy="650702"/>
          </a:xfrm>
          <a:prstGeom prst="rect">
            <a:avLst/>
          </a:prstGeom>
          <a:noFill/>
          <a:ln>
            <a:noFill/>
          </a:ln>
        </p:spPr>
      </p:pic>
      <p:pic>
        <p:nvPicPr>
          <p:cNvPr id="77" name="Google Shape;77;p15"/>
          <p:cNvPicPr preferRelativeResize="0"/>
          <p:nvPr/>
        </p:nvPicPr>
        <p:blipFill>
          <a:blip r:embed="rId3">
            <a:alphaModFix/>
          </a:blip>
          <a:stretch>
            <a:fillRect/>
          </a:stretch>
        </p:blipFill>
        <p:spPr>
          <a:xfrm>
            <a:off x="441987" y="874075"/>
            <a:ext cx="650702" cy="650702"/>
          </a:xfrm>
          <a:prstGeom prst="rect">
            <a:avLst/>
          </a:prstGeom>
          <a:noFill/>
          <a:ln>
            <a:noFill/>
          </a:ln>
        </p:spPr>
      </p:pic>
      <p:pic>
        <p:nvPicPr>
          <p:cNvPr id="78" name="Google Shape;78;p1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79" name="Google Shape;79;p15"/>
          <p:cNvSpPr txBox="1"/>
          <p:nvPr/>
        </p:nvSpPr>
        <p:spPr>
          <a:xfrm>
            <a:off x="0" y="0"/>
            <a:ext cx="7772400" cy="65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latin typeface="Halant"/>
                <a:ea typeface="Halant"/>
                <a:cs typeface="Halant"/>
                <a:sym typeface="Halant"/>
              </a:rPr>
              <a:t>Evaluating Arguments</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latin typeface="Plus Jakarta Sans Medium"/>
                <a:ea typeface="Plus Jakarta Sans Medium"/>
                <a:cs typeface="Plus Jakarta Sans Medium"/>
                <a:sym typeface="Plus Jakarta Sans Medium"/>
              </a:rPr>
              <a:t>Columbian Exchange Podcast</a:t>
            </a:r>
            <a:endParaRPr sz="1200">
              <a:solidFill>
                <a:srgbClr val="000000"/>
              </a:solidFill>
              <a:latin typeface="Plus Jakarta Sans Medium"/>
              <a:ea typeface="Plus Jakarta Sans Medium"/>
              <a:cs typeface="Plus Jakarta Sans Medium"/>
              <a:sym typeface="Plus Jakarta Sans Medium"/>
            </a:endParaRPr>
          </a:p>
        </p:txBody>
      </p:sp>
      <p:pic>
        <p:nvPicPr>
          <p:cNvPr id="80" name="Google Shape;80;p15"/>
          <p:cNvPicPr preferRelativeResize="0"/>
          <p:nvPr/>
        </p:nvPicPr>
        <p:blipFill>
          <a:blip r:embed="rId5">
            <a:alphaModFix/>
          </a:blip>
          <a:stretch>
            <a:fillRect/>
          </a:stretch>
        </p:blipFill>
        <p:spPr>
          <a:xfrm>
            <a:off x="136722" y="106297"/>
            <a:ext cx="1056536" cy="438114"/>
          </a:xfrm>
          <a:prstGeom prst="rect">
            <a:avLst/>
          </a:prstGeom>
          <a:noFill/>
          <a:ln>
            <a:noFill/>
          </a:ln>
        </p:spPr>
      </p:pic>
      <p:sp>
        <p:nvSpPr>
          <p:cNvPr id="81" name="Google Shape;81;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2" name="Google Shape;82;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3" name="Google Shape;83;p15"/>
          <p:cNvGraphicFramePr/>
          <p:nvPr/>
        </p:nvGraphicFramePr>
        <p:xfrm>
          <a:off x="344567" y="878752"/>
          <a:ext cx="3000000" cy="3000000"/>
        </p:xfrm>
        <a:graphic>
          <a:graphicData uri="http://schemas.openxmlformats.org/drawingml/2006/table">
            <a:tbl>
              <a:tblPr>
                <a:noFill/>
                <a:tableStyleId>{C8E006BB-09B6-487D-ABB4-8BB62651DE4B}</a:tableStyleId>
              </a:tblPr>
              <a:tblGrid>
                <a:gridCol w="2244700"/>
                <a:gridCol w="1296925"/>
                <a:gridCol w="3541725"/>
              </a:tblGrid>
              <a:tr h="719425">
                <a:tc gridSpan="3">
                  <a:txBody>
                    <a:bodyPr/>
                    <a:lstStyle/>
                    <a:p>
                      <a:pPr indent="0" lvl="0" marL="0" rtl="0" algn="ctr">
                        <a:spcBef>
                          <a:spcPts val="0"/>
                        </a:spcBef>
                        <a:spcAft>
                          <a:spcPts val="0"/>
                        </a:spcAft>
                        <a:buNone/>
                      </a:pPr>
                      <a:r>
                        <a:rPr lang="en" sz="1500">
                          <a:solidFill>
                            <a:schemeClr val="dk1"/>
                          </a:solidFill>
                          <a:latin typeface="Inter SemiBold"/>
                          <a:ea typeface="Inter SemiBold"/>
                          <a:cs typeface="Inter SemiBold"/>
                          <a:sym typeface="Inter SemiBold"/>
                        </a:rPr>
                        <a:t>Episode Title:</a:t>
                      </a:r>
                      <a:endParaRPr sz="1500">
                        <a:solidFill>
                          <a:schemeClr val="dk1"/>
                        </a:solidFill>
                        <a:latin typeface="Inter SemiBold"/>
                        <a:ea typeface="Inter SemiBold"/>
                        <a:cs typeface="Inter SemiBold"/>
                        <a:sym typeface="Inter SemiBold"/>
                      </a:endParaRPr>
                    </a:p>
                    <a:p>
                      <a:pPr indent="0" lvl="0" marL="0" rtl="0" algn="ctr">
                        <a:spcBef>
                          <a:spcPts val="0"/>
                        </a:spcBef>
                        <a:spcAft>
                          <a:spcPts val="0"/>
                        </a:spcAft>
                        <a:buNone/>
                      </a:pPr>
                      <a:r>
                        <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719425">
                <a:tc gridSpan="2">
                  <a:txBody>
                    <a:bodyPr/>
                    <a:lstStyle/>
                    <a:p>
                      <a:pPr indent="0" lvl="0" marL="0" rtl="0" algn="l">
                        <a:spcBef>
                          <a:spcPts val="0"/>
                        </a:spcBef>
                        <a:spcAft>
                          <a:spcPts val="0"/>
                        </a:spcAft>
                        <a:buNone/>
                      </a:pPr>
                      <a:r>
                        <a:rPr lang="en" sz="1500">
                          <a:solidFill>
                            <a:schemeClr val="dk1"/>
                          </a:solidFill>
                          <a:latin typeface="Inter SemiBold"/>
                          <a:ea typeface="Inter SemiBold"/>
                          <a:cs typeface="Inter SemiBold"/>
                          <a:sym typeface="Inter SemiBold"/>
                        </a:rPr>
                        <a:t>Host Name:</a:t>
                      </a:r>
                      <a:endParaRPr sz="1500">
                        <a:solidFill>
                          <a:schemeClr val="dk1"/>
                        </a:solidFill>
                        <a:latin typeface="Inter SemiBold"/>
                        <a:ea typeface="Inter SemiBold"/>
                        <a:cs typeface="Inter SemiBold"/>
                        <a:sym typeface="Inter SemiBold"/>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a:txBody>
                    <a:bodyPr/>
                    <a:lstStyle/>
                    <a:p>
                      <a:pPr indent="0" lvl="0" marL="0" rtl="0" algn="l">
                        <a:spcBef>
                          <a:spcPts val="0"/>
                        </a:spcBef>
                        <a:spcAft>
                          <a:spcPts val="0"/>
                        </a:spcAft>
                        <a:buNone/>
                      </a:pPr>
                      <a:r>
                        <a:rPr lang="en" sz="1500">
                          <a:solidFill>
                            <a:schemeClr val="dk1"/>
                          </a:solidFill>
                          <a:latin typeface="Inter SemiBold"/>
                          <a:ea typeface="Inter SemiBold"/>
                          <a:cs typeface="Inter SemiBold"/>
                          <a:sym typeface="Inter SemiBold"/>
                        </a:rPr>
                        <a:t>Guest Expert Name:</a:t>
                      </a:r>
                      <a:endParaRPr sz="1500">
                        <a:solidFill>
                          <a:schemeClr val="dk1"/>
                        </a:solidFill>
                        <a:latin typeface="Inter SemiBold"/>
                        <a:ea typeface="Inter SemiBold"/>
                        <a:cs typeface="Inter SemiBold"/>
                        <a:sym typeface="Inter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1092350">
                <a:tc gridSpan="3">
                  <a:txBody>
                    <a:bodyPr/>
                    <a:lstStyle/>
                    <a:p>
                      <a:pPr indent="0" lvl="0" marL="0" rtl="0" algn="ctr">
                        <a:spcBef>
                          <a:spcPts val="0"/>
                        </a:spcBef>
                        <a:spcAft>
                          <a:spcPts val="0"/>
                        </a:spcAft>
                        <a:buNone/>
                      </a:pPr>
                      <a:r>
                        <a:rPr b="1" lang="en" sz="1300">
                          <a:latin typeface="Inter"/>
                          <a:ea typeface="Inter"/>
                          <a:cs typeface="Inter"/>
                          <a:sym typeface="Inter"/>
                        </a:rPr>
                        <a:t>What is the claim (argument) of the guest expert?</a:t>
                      </a:r>
                      <a:endParaRPr i="1"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1257025">
                <a:tc gridSpan="3">
                  <a:txBody>
                    <a:bodyPr/>
                    <a:lstStyle/>
                    <a:p>
                      <a:pPr indent="0" lvl="0" marL="0" rtl="0" algn="ctr">
                        <a:spcBef>
                          <a:spcPts val="0"/>
                        </a:spcBef>
                        <a:spcAft>
                          <a:spcPts val="0"/>
                        </a:spcAft>
                        <a:buNone/>
                      </a:pPr>
                      <a:r>
                        <a:rPr lang="en" sz="1300">
                          <a:latin typeface="Inter SemiBold"/>
                          <a:ea typeface="Inter SemiBold"/>
                          <a:cs typeface="Inter SemiBold"/>
                          <a:sym typeface="Inter SemiBold"/>
                        </a:rPr>
                        <a:t>What evidence do they provide for their claim (argument?</a:t>
                      </a:r>
                      <a:endParaRPr i="1" sz="1300">
                        <a:solidFill>
                          <a:schemeClr val="dk1"/>
                        </a:solidFill>
                        <a:latin typeface="Inter SemiBold"/>
                        <a:ea typeface="Inter SemiBold"/>
                        <a:cs typeface="Inter SemiBold"/>
                        <a:sym typeface="Inter SemiBold"/>
                      </a:endParaRPr>
                    </a:p>
                    <a:p>
                      <a:pPr indent="0" lvl="0" marL="0" rtl="0" algn="ctr">
                        <a:spcBef>
                          <a:spcPts val="0"/>
                        </a:spcBef>
                        <a:spcAft>
                          <a:spcPts val="0"/>
                        </a:spcAft>
                        <a:buNone/>
                      </a:pPr>
                      <a:r>
                        <a:t/>
                      </a:r>
                      <a:endParaRPr sz="1300">
                        <a:solidFill>
                          <a:schemeClr val="dk1"/>
                        </a:solidFill>
                        <a:latin typeface="Inter SemiBold"/>
                        <a:ea typeface="Inter SemiBold"/>
                        <a:cs typeface="Inter SemiBold"/>
                        <a:sym typeface="Inter SemiBold"/>
                      </a:endParaRPr>
                    </a:p>
                    <a:p>
                      <a:pPr indent="0" lvl="0" marL="0" rtl="0" algn="l">
                        <a:spcBef>
                          <a:spcPts val="0"/>
                        </a:spcBef>
                        <a:spcAft>
                          <a:spcPts val="0"/>
                        </a:spcAft>
                        <a:buNone/>
                      </a:pPr>
                      <a:r>
                        <a:t/>
                      </a:r>
                      <a:endParaRPr sz="1300">
                        <a:solidFill>
                          <a:schemeClr val="dk1"/>
                        </a:solidFill>
                        <a:latin typeface="Inter SemiBold"/>
                        <a:ea typeface="Inter SemiBold"/>
                        <a:cs typeface="Inter SemiBold"/>
                        <a:sym typeface="Inter SemiBold"/>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946725">
                <a:tc gridSpan="3">
                  <a:txBody>
                    <a:bodyPr/>
                    <a:lstStyle/>
                    <a:p>
                      <a:pPr indent="0" lvl="0" marL="0" rtl="0" algn="ctr">
                        <a:spcBef>
                          <a:spcPts val="0"/>
                        </a:spcBef>
                        <a:spcAft>
                          <a:spcPts val="0"/>
                        </a:spcAft>
                        <a:buNone/>
                      </a:pPr>
                      <a:r>
                        <a:rPr b="1" lang="en" sz="1300">
                          <a:latin typeface="Inter"/>
                          <a:ea typeface="Inter"/>
                          <a:cs typeface="Inter"/>
                          <a:sym typeface="Inter"/>
                        </a:rPr>
                        <a:t>Listener Pre-Planned Question</a:t>
                      </a:r>
                      <a:endParaRPr b="1" sz="1300">
                        <a:latin typeface="Inter"/>
                        <a:ea typeface="Inter"/>
                        <a:cs typeface="Inter"/>
                        <a:sym typeface="Inter"/>
                      </a:endParaRPr>
                    </a:p>
                    <a:p>
                      <a:pPr indent="0" lvl="0" marL="0" rtl="0" algn="ctr">
                        <a:spcBef>
                          <a:spcPts val="0"/>
                        </a:spcBef>
                        <a:spcAft>
                          <a:spcPts val="0"/>
                        </a:spcAft>
                        <a:buNone/>
                      </a:pPr>
                      <a:r>
                        <a:rPr i="1" lang="en" sz="1300">
                          <a:latin typeface="Inter"/>
                          <a:ea typeface="Inter"/>
                          <a:cs typeface="Inter"/>
                          <a:sym typeface="Inter"/>
                        </a:rPr>
                        <a:t>(Written prior to podcast)</a:t>
                      </a:r>
                      <a:endParaRPr i="1" sz="1300">
                        <a:latin typeface="Inter"/>
                        <a:ea typeface="Inter"/>
                        <a:cs typeface="Inter"/>
                        <a:sym typeface="Inter"/>
                      </a:endParaRPr>
                    </a:p>
                    <a:p>
                      <a:pPr indent="0" lvl="0" marL="0" rtl="0" algn="ctr">
                        <a:spcBef>
                          <a:spcPts val="0"/>
                        </a:spcBef>
                        <a:spcAft>
                          <a:spcPts val="0"/>
                        </a:spcAft>
                        <a:buNone/>
                      </a:pPr>
                      <a:r>
                        <a:t/>
                      </a:r>
                      <a:endParaRPr i="1" sz="1300">
                        <a:latin typeface="Inter"/>
                        <a:ea typeface="Inter"/>
                        <a:cs typeface="Inter"/>
                        <a:sym typeface="Inter"/>
                      </a:endParaRPr>
                    </a:p>
                    <a:p>
                      <a:pPr indent="0" lvl="0" marL="0" rtl="0" algn="ctr">
                        <a:spcBef>
                          <a:spcPts val="0"/>
                        </a:spcBef>
                        <a:spcAft>
                          <a:spcPts val="0"/>
                        </a:spcAft>
                        <a:buNone/>
                      </a:pPr>
                      <a:r>
                        <a:t/>
                      </a:r>
                      <a:endParaRPr i="1" sz="13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946725">
                <a:tc gridSpan="3">
                  <a:txBody>
                    <a:bodyPr/>
                    <a:lstStyle/>
                    <a:p>
                      <a:pPr indent="0" lvl="0" marL="0" rtl="0" algn="ctr">
                        <a:spcBef>
                          <a:spcPts val="0"/>
                        </a:spcBef>
                        <a:spcAft>
                          <a:spcPts val="0"/>
                        </a:spcAft>
                        <a:buNone/>
                      </a:pPr>
                      <a:r>
                        <a:rPr b="1" lang="en" sz="1300">
                          <a:latin typeface="Inter"/>
                          <a:ea typeface="Inter"/>
                          <a:cs typeface="Inter"/>
                          <a:sym typeface="Inter"/>
                        </a:rPr>
                        <a:t>Listener Question </a:t>
                      </a:r>
                      <a:endParaRPr b="1" sz="1300">
                        <a:latin typeface="Inter"/>
                        <a:ea typeface="Inter"/>
                        <a:cs typeface="Inter"/>
                        <a:sym typeface="Inter"/>
                      </a:endParaRPr>
                    </a:p>
                    <a:p>
                      <a:pPr indent="0" lvl="0" marL="0" rtl="0" algn="ctr">
                        <a:spcBef>
                          <a:spcPts val="0"/>
                        </a:spcBef>
                        <a:spcAft>
                          <a:spcPts val="0"/>
                        </a:spcAft>
                        <a:buNone/>
                      </a:pPr>
                      <a:r>
                        <a:rPr i="1" lang="en" sz="1300">
                          <a:latin typeface="Inter"/>
                          <a:ea typeface="Inter"/>
                          <a:cs typeface="Inter"/>
                          <a:sym typeface="Inter"/>
                        </a:rPr>
                        <a:t>(Written based on information provided during podcast)</a:t>
                      </a:r>
                      <a:endParaRPr i="1" sz="1300">
                        <a:latin typeface="Inter"/>
                        <a:ea typeface="Inter"/>
                        <a:cs typeface="Inter"/>
                        <a:sym typeface="Inter"/>
                      </a:endParaRPr>
                    </a:p>
                    <a:p>
                      <a:pPr indent="0" lvl="0" marL="0" rtl="0" algn="ctr">
                        <a:spcBef>
                          <a:spcPts val="0"/>
                        </a:spcBef>
                        <a:spcAft>
                          <a:spcPts val="0"/>
                        </a:spcAft>
                        <a:buNone/>
                      </a:pPr>
                      <a:r>
                        <a:t/>
                      </a:r>
                      <a:endParaRPr i="1" sz="1300">
                        <a:latin typeface="Inter"/>
                        <a:ea typeface="Inter"/>
                        <a:cs typeface="Inter"/>
                        <a:sym typeface="Inter"/>
                      </a:endParaRPr>
                    </a:p>
                    <a:p>
                      <a:pPr indent="0" lvl="0" marL="0" rtl="0" algn="ctr">
                        <a:spcBef>
                          <a:spcPts val="0"/>
                        </a:spcBef>
                        <a:spcAft>
                          <a:spcPts val="0"/>
                        </a:spcAft>
                        <a:buNone/>
                      </a:pPr>
                      <a:r>
                        <a:t/>
                      </a:r>
                      <a:endParaRPr i="1" sz="13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2561475">
                <a:tc gridSpan="3">
                  <a:txBody>
                    <a:bodyPr/>
                    <a:lstStyle/>
                    <a:p>
                      <a:pPr indent="0" lvl="0" marL="0" rtl="0" algn="ctr">
                        <a:spcBef>
                          <a:spcPts val="0"/>
                        </a:spcBef>
                        <a:spcAft>
                          <a:spcPts val="0"/>
                        </a:spcAft>
                        <a:buClr>
                          <a:schemeClr val="dk1"/>
                        </a:buClr>
                        <a:buSzPts val="1200"/>
                        <a:buFont typeface="Arial"/>
                        <a:buNone/>
                      </a:pPr>
                      <a:r>
                        <a:rPr b="1" lang="en" sz="1300">
                          <a:latin typeface="Inter"/>
                          <a:ea typeface="Inter"/>
                          <a:cs typeface="Inter"/>
                          <a:sym typeface="Inter"/>
                        </a:rPr>
                        <a:t>Podcast Episode Review</a:t>
                      </a:r>
                      <a:endParaRPr b="1" sz="1300">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pic>
        <p:nvPicPr>
          <p:cNvPr id="88" name="Google Shape;88;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9" name="Google Shape;89;p16"/>
          <p:cNvSpPr txBox="1"/>
          <p:nvPr/>
        </p:nvSpPr>
        <p:spPr>
          <a:xfrm>
            <a:off x="0" y="0"/>
            <a:ext cx="7772400" cy="65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Arguments</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Columbian Exchange Podcast</a:t>
            </a:r>
            <a:endParaRPr sz="1500">
              <a:latin typeface="Halant"/>
              <a:ea typeface="Halant"/>
              <a:cs typeface="Halant"/>
              <a:sym typeface="Halant"/>
            </a:endParaRPr>
          </a:p>
        </p:txBody>
      </p:sp>
      <p:pic>
        <p:nvPicPr>
          <p:cNvPr id="90" name="Google Shape;90;p16"/>
          <p:cNvPicPr preferRelativeResize="0"/>
          <p:nvPr/>
        </p:nvPicPr>
        <p:blipFill>
          <a:blip r:embed="rId4">
            <a:alphaModFix/>
          </a:blip>
          <a:stretch>
            <a:fillRect/>
          </a:stretch>
        </p:blipFill>
        <p:spPr>
          <a:xfrm>
            <a:off x="68872" y="212597"/>
            <a:ext cx="1056536" cy="438114"/>
          </a:xfrm>
          <a:prstGeom prst="rect">
            <a:avLst/>
          </a:prstGeom>
          <a:noFill/>
          <a:ln>
            <a:noFill/>
          </a:ln>
        </p:spPr>
      </p:pic>
      <p:sp>
        <p:nvSpPr>
          <p:cNvPr id="91" name="Google Shape;91;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2" name="Google Shape;92;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3" name="Google Shape;93;p16"/>
          <p:cNvGraphicFramePr/>
          <p:nvPr/>
        </p:nvGraphicFramePr>
        <p:xfrm>
          <a:off x="344567" y="781977"/>
          <a:ext cx="3000000" cy="3000000"/>
        </p:xfrm>
        <a:graphic>
          <a:graphicData uri="http://schemas.openxmlformats.org/drawingml/2006/table">
            <a:tbl>
              <a:tblPr>
                <a:noFill/>
                <a:tableStyleId>{C8E006BB-09B6-487D-ABB4-8BB62651DE4B}</a:tableStyleId>
              </a:tblPr>
              <a:tblGrid>
                <a:gridCol w="2244700"/>
                <a:gridCol w="1296925"/>
                <a:gridCol w="3541725"/>
              </a:tblGrid>
              <a:tr h="5962500">
                <a:tc gridSpan="3">
                  <a:txBody>
                    <a:bodyPr/>
                    <a:lstStyle/>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Podcast Review Guide</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Introduction</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i="1" lang="en" sz="1300">
                          <a:solidFill>
                            <a:schemeClr val="dk1"/>
                          </a:solidFill>
                          <a:latin typeface="Inter"/>
                          <a:ea typeface="Inter"/>
                          <a:cs typeface="Inter"/>
                          <a:sym typeface="Inter"/>
                        </a:rPr>
                        <a:t>Provide a brief summary of the podcast’s main focus</a:t>
                      </a:r>
                      <a:endParaRPr i="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i="1" lang="en" sz="1300">
                          <a:solidFill>
                            <a:schemeClr val="dk1"/>
                          </a:solidFill>
                          <a:latin typeface="Inter"/>
                          <a:ea typeface="Inter"/>
                          <a:cs typeface="Inter"/>
                          <a:sym typeface="Inter"/>
                        </a:rPr>
                        <a:t>Did it effectively draw you in right away?</a:t>
                      </a:r>
                      <a:endParaRPr i="1" sz="1300">
                        <a:solidFill>
                          <a:schemeClr val="dk1"/>
                        </a:solidFill>
                        <a:latin typeface="Inter"/>
                        <a:ea typeface="Inter"/>
                        <a:cs typeface="Inter"/>
                        <a:sym typeface="Inter"/>
                      </a:endParaRPr>
                    </a:p>
                    <a:p>
                      <a:pPr indent="0" lvl="0" marL="457200" rtl="0" algn="l">
                        <a:spcBef>
                          <a:spcPts val="0"/>
                        </a:spcBef>
                        <a:spcAft>
                          <a:spcPts val="0"/>
                        </a:spcAft>
                        <a:buNone/>
                      </a:pPr>
                      <a:r>
                        <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Content</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i="1" lang="en" sz="1300">
                          <a:solidFill>
                            <a:schemeClr val="dk1"/>
                          </a:solidFill>
                          <a:latin typeface="Inter"/>
                          <a:ea typeface="Inter"/>
                          <a:cs typeface="Inter"/>
                          <a:sym typeface="Inter"/>
                        </a:rPr>
                        <a:t>Was the information delivered in a logical way or did it feel disjointed?</a:t>
                      </a:r>
                      <a:endParaRPr i="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i="1" lang="en" sz="1300">
                          <a:solidFill>
                            <a:schemeClr val="dk1"/>
                          </a:solidFill>
                          <a:latin typeface="Inter"/>
                          <a:ea typeface="Inter"/>
                          <a:cs typeface="Inter"/>
                          <a:sym typeface="Inter"/>
                        </a:rPr>
                        <a:t>Was the information well-researched and factually accurate?</a:t>
                      </a:r>
                      <a:endParaRPr i="1" sz="1300">
                        <a:solidFill>
                          <a:schemeClr val="dk1"/>
                        </a:solidFill>
                        <a:latin typeface="Inter"/>
                        <a:ea typeface="Inter"/>
                        <a:cs typeface="Inter"/>
                        <a:sym typeface="Inter"/>
                      </a:endParaRPr>
                    </a:p>
                    <a:p>
                      <a:pPr indent="0" lvl="0" marL="457200" rtl="0" algn="l">
                        <a:spcBef>
                          <a:spcPts val="0"/>
                        </a:spcBef>
                        <a:spcAft>
                          <a:spcPts val="0"/>
                        </a:spcAft>
                        <a:buNone/>
                      </a:pPr>
                      <a:r>
                        <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Host and Guest Expert</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i="1" lang="en" sz="1300">
                          <a:solidFill>
                            <a:schemeClr val="dk1"/>
                          </a:solidFill>
                          <a:latin typeface="Inter"/>
                          <a:ea typeface="Inter"/>
                          <a:cs typeface="Inter"/>
                          <a:sym typeface="Inter"/>
                        </a:rPr>
                        <a:t>Were the speakers effective at deliverity content?</a:t>
                      </a:r>
                      <a:endParaRPr i="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i="1" lang="en" sz="1300">
                          <a:solidFill>
                            <a:schemeClr val="dk1"/>
                          </a:solidFill>
                          <a:latin typeface="Inter"/>
                          <a:ea typeface="Inter"/>
                          <a:cs typeface="Inter"/>
                          <a:sym typeface="Inter"/>
                        </a:rPr>
                        <a:t>Was there good rapport and natural </a:t>
                      </a:r>
                      <a:r>
                        <a:rPr i="1" lang="en" sz="1300">
                          <a:solidFill>
                            <a:schemeClr val="dk1"/>
                          </a:solidFill>
                          <a:latin typeface="Inter"/>
                          <a:ea typeface="Inter"/>
                          <a:cs typeface="Inter"/>
                          <a:sym typeface="Inter"/>
                        </a:rPr>
                        <a:t>conversation</a:t>
                      </a:r>
                      <a:r>
                        <a:rPr i="1" lang="en" sz="1300">
                          <a:solidFill>
                            <a:schemeClr val="dk1"/>
                          </a:solidFill>
                          <a:latin typeface="Inter"/>
                          <a:ea typeface="Inter"/>
                          <a:cs typeface="Inter"/>
                          <a:sym typeface="Inter"/>
                        </a:rPr>
                        <a:t> </a:t>
                      </a:r>
                      <a:r>
                        <a:rPr i="1" lang="en" sz="1300">
                          <a:solidFill>
                            <a:schemeClr val="dk1"/>
                          </a:solidFill>
                          <a:latin typeface="Inter"/>
                          <a:ea typeface="Inter"/>
                          <a:cs typeface="Inter"/>
                          <a:sym typeface="Inter"/>
                        </a:rPr>
                        <a:t>between</a:t>
                      </a:r>
                      <a:r>
                        <a:rPr i="1" lang="en" sz="1300">
                          <a:solidFill>
                            <a:schemeClr val="dk1"/>
                          </a:solidFill>
                          <a:latin typeface="Inter"/>
                          <a:ea typeface="Inter"/>
                          <a:cs typeface="Inter"/>
                          <a:sym typeface="Inter"/>
                        </a:rPr>
                        <a:t> the speakers?</a:t>
                      </a:r>
                      <a:endParaRPr i="1" sz="1300">
                        <a:solidFill>
                          <a:schemeClr val="dk1"/>
                        </a:solidFill>
                        <a:latin typeface="Inter"/>
                        <a:ea typeface="Inter"/>
                        <a:cs typeface="Inter"/>
                        <a:sym typeface="Inter"/>
                      </a:endParaRPr>
                    </a:p>
                    <a:p>
                      <a:pPr indent="0" lvl="0" marL="457200" rtl="0" algn="l">
                        <a:spcBef>
                          <a:spcPts val="0"/>
                        </a:spcBef>
                        <a:spcAft>
                          <a:spcPts val="0"/>
                        </a:spcAft>
                        <a:buNone/>
                      </a:pPr>
                      <a:r>
                        <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Audio Quality</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i="1" lang="en" sz="1300">
                          <a:solidFill>
                            <a:schemeClr val="dk1"/>
                          </a:solidFill>
                          <a:latin typeface="Inter"/>
                          <a:ea typeface="Inter"/>
                          <a:cs typeface="Inter"/>
                          <a:sym typeface="Inter"/>
                        </a:rPr>
                        <a:t>Were the speakers clear and easy to understand?</a:t>
                      </a:r>
                      <a:endParaRPr sz="1300">
                        <a:solidFill>
                          <a:schemeClr val="dk1"/>
                        </a:solidFill>
                        <a:latin typeface="Inter"/>
                        <a:ea typeface="Inter"/>
                        <a:cs typeface="Inter"/>
                        <a:sym typeface="Inter"/>
                      </a:endParaRPr>
                    </a:p>
                    <a:p>
                      <a:pPr indent="0" lvl="0" marL="457200" rtl="0" algn="l">
                        <a:spcBef>
                          <a:spcPts val="0"/>
                        </a:spcBef>
                        <a:spcAft>
                          <a:spcPts val="0"/>
                        </a:spcAft>
                        <a:buNone/>
                      </a:pPr>
                      <a:r>
                        <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Engagement</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i="1" lang="en" sz="1300">
                          <a:solidFill>
                            <a:schemeClr val="dk1"/>
                          </a:solidFill>
                          <a:latin typeface="Inter"/>
                          <a:ea typeface="Inter"/>
                          <a:cs typeface="Inter"/>
                          <a:sym typeface="Inter"/>
                        </a:rPr>
                        <a:t>Did the podcast encourage audience engagement?</a:t>
                      </a:r>
                      <a:endParaRPr i="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i="1" lang="en" sz="1300">
                          <a:solidFill>
                            <a:schemeClr val="dk1"/>
                          </a:solidFill>
                          <a:latin typeface="Inter"/>
                          <a:ea typeface="Inter"/>
                          <a:cs typeface="Inter"/>
                          <a:sym typeface="Inter"/>
                        </a:rPr>
                        <a:t>Was the episode well-paced or did it drag in parts?</a:t>
                      </a:r>
                      <a:endParaRPr i="1" sz="1300">
                        <a:solidFill>
                          <a:schemeClr val="dk1"/>
                        </a:solidFill>
                        <a:latin typeface="Inter"/>
                        <a:ea typeface="Inter"/>
                        <a:cs typeface="Inter"/>
                        <a:sym typeface="Inter"/>
                      </a:endParaRPr>
                    </a:p>
                    <a:p>
                      <a:pPr indent="0" lvl="0" marL="457200" rtl="0" algn="l">
                        <a:spcBef>
                          <a:spcPts val="0"/>
                        </a:spcBef>
                        <a:spcAft>
                          <a:spcPts val="0"/>
                        </a:spcAft>
                        <a:buNone/>
                      </a:pPr>
                      <a:r>
                        <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Strengths and Weaknesses</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i="1" lang="en" sz="1300">
                          <a:solidFill>
                            <a:schemeClr val="dk1"/>
                          </a:solidFill>
                          <a:latin typeface="Inter"/>
                          <a:ea typeface="Inter"/>
                          <a:cs typeface="Inter"/>
                          <a:sym typeface="Inter"/>
                        </a:rPr>
                        <a:t>Highlight the most effect aspects of the podcast (ex: storytelling, strong research, excellent interviewing)</a:t>
                      </a:r>
                      <a:endParaRPr i="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i="1" lang="en" sz="1300">
                          <a:solidFill>
                            <a:schemeClr val="dk1"/>
                          </a:solidFill>
                          <a:latin typeface="Inter"/>
                          <a:ea typeface="Inter"/>
                          <a:cs typeface="Inter"/>
                          <a:sym typeface="Inter"/>
                        </a:rPr>
                        <a:t>Discuss any shortcomings (ex: lack of depth, rough transitions, unprepared)</a:t>
                      </a:r>
                      <a:endParaRPr i="1" sz="1300">
                        <a:solidFill>
                          <a:schemeClr val="dk1"/>
                        </a:solidFill>
                        <a:latin typeface="Inter"/>
                        <a:ea typeface="Inter"/>
                        <a:cs typeface="Inter"/>
                        <a:sym typeface="Inter"/>
                      </a:endParaRPr>
                    </a:p>
                    <a:p>
                      <a:pPr indent="0" lvl="0" marL="457200" rtl="0" algn="l">
                        <a:spcBef>
                          <a:spcPts val="0"/>
                        </a:spcBef>
                        <a:spcAft>
                          <a:spcPts val="0"/>
                        </a:spcAft>
                        <a:buNone/>
                      </a:pPr>
                      <a:r>
                        <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Final Thoughts and Rating</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i="1" lang="en" sz="1300">
                          <a:solidFill>
                            <a:schemeClr val="dk1"/>
                          </a:solidFill>
                          <a:latin typeface="Inter"/>
                          <a:ea typeface="Inter"/>
                          <a:cs typeface="Inter"/>
                          <a:sym typeface="Inter"/>
                        </a:rPr>
                        <a:t>Would you recommend this podcast to others? Who?</a:t>
                      </a:r>
                      <a:endParaRPr i="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i="1" lang="en" sz="1300">
                          <a:solidFill>
                            <a:schemeClr val="dk1"/>
                          </a:solidFill>
                          <a:latin typeface="Inter"/>
                          <a:ea typeface="Inter"/>
                          <a:cs typeface="Inter"/>
                          <a:sym typeface="Inter"/>
                        </a:rPr>
                        <a:t>Give a rating out of 5 stars and explain your reasoning</a:t>
                      </a:r>
                      <a:endParaRPr i="1" sz="1300">
                        <a:solidFill>
                          <a:schemeClr val="dk1"/>
                        </a:solidFill>
                        <a:latin typeface="Inter"/>
                        <a:ea typeface="Inter"/>
                        <a:cs typeface="Inter"/>
                        <a:sym typeface="Inter"/>
                      </a:endParaRPr>
                    </a:p>
                    <a:p>
                      <a:pPr indent="0" lvl="0" marL="914400" rtl="0" algn="l">
                        <a:spcBef>
                          <a:spcPts val="0"/>
                        </a:spcBef>
                        <a:spcAft>
                          <a:spcPts val="0"/>
                        </a:spcAft>
                        <a:buNone/>
                      </a:pPr>
                      <a:r>
                        <a:t/>
                      </a:r>
                      <a:endParaRPr i="1" sz="1300">
                        <a:solidFill>
                          <a:schemeClr val="dk1"/>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7" name="Shape 97"/>
        <p:cNvGrpSpPr/>
        <p:nvPr/>
      </p:nvGrpSpPr>
      <p:grpSpPr>
        <a:xfrm>
          <a:off x="0" y="0"/>
          <a:ext cx="0" cy="0"/>
          <a:chOff x="0" y="0"/>
          <a:chExt cx="0" cy="0"/>
        </a:xfrm>
      </p:grpSpPr>
      <p:pic>
        <p:nvPicPr>
          <p:cNvPr id="98" name="Google Shape;98;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9" name="Google Shape;99;p17"/>
          <p:cNvSpPr txBox="1"/>
          <p:nvPr/>
        </p:nvSpPr>
        <p:spPr>
          <a:xfrm>
            <a:off x="0" y="0"/>
            <a:ext cx="7772400" cy="65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latin typeface="Halant"/>
                <a:ea typeface="Halant"/>
                <a:cs typeface="Halant"/>
                <a:sym typeface="Halant"/>
              </a:rPr>
              <a:t>Evaluating Arguments</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latin typeface="Plus Jakarta Sans Medium"/>
                <a:ea typeface="Plus Jakarta Sans Medium"/>
                <a:cs typeface="Plus Jakarta Sans Medium"/>
                <a:sym typeface="Plus Jakarta Sans Medium"/>
              </a:rPr>
              <a:t>Columbian Exchange Podcast (Exemplar)</a:t>
            </a:r>
            <a:endParaRPr sz="1200">
              <a:solidFill>
                <a:srgbClr val="000000"/>
              </a:solidFill>
              <a:latin typeface="Plus Jakarta Sans Medium"/>
              <a:ea typeface="Plus Jakarta Sans Medium"/>
              <a:cs typeface="Plus Jakarta Sans Medium"/>
              <a:sym typeface="Plus Jakarta Sans Medium"/>
            </a:endParaRPr>
          </a:p>
        </p:txBody>
      </p:sp>
      <p:pic>
        <p:nvPicPr>
          <p:cNvPr id="100" name="Google Shape;100;p17"/>
          <p:cNvPicPr preferRelativeResize="0"/>
          <p:nvPr/>
        </p:nvPicPr>
        <p:blipFill>
          <a:blip r:embed="rId4">
            <a:alphaModFix/>
          </a:blip>
          <a:stretch>
            <a:fillRect/>
          </a:stretch>
        </p:blipFill>
        <p:spPr>
          <a:xfrm>
            <a:off x="136722" y="106297"/>
            <a:ext cx="1056536" cy="438114"/>
          </a:xfrm>
          <a:prstGeom prst="rect">
            <a:avLst/>
          </a:prstGeom>
          <a:noFill/>
          <a:ln>
            <a:noFill/>
          </a:ln>
        </p:spPr>
      </p:pic>
      <p:sp>
        <p:nvSpPr>
          <p:cNvPr id="101" name="Google Shape;10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17"/>
          <p:cNvGraphicFramePr/>
          <p:nvPr/>
        </p:nvGraphicFramePr>
        <p:xfrm>
          <a:off x="344567" y="878752"/>
          <a:ext cx="3000000" cy="3000000"/>
        </p:xfrm>
        <a:graphic>
          <a:graphicData uri="http://schemas.openxmlformats.org/drawingml/2006/table">
            <a:tbl>
              <a:tblPr>
                <a:noFill/>
                <a:tableStyleId>{C8E006BB-09B6-487D-ABB4-8BB62651DE4B}</a:tableStyleId>
              </a:tblPr>
              <a:tblGrid>
                <a:gridCol w="2244700"/>
                <a:gridCol w="1296925"/>
                <a:gridCol w="3541725"/>
              </a:tblGrid>
              <a:tr h="821775">
                <a:tc gridSpan="3">
                  <a:txBody>
                    <a:bodyPr/>
                    <a:lstStyle/>
                    <a:p>
                      <a:pPr indent="0" lvl="0" marL="0" rtl="0" algn="ctr">
                        <a:spcBef>
                          <a:spcPts val="0"/>
                        </a:spcBef>
                        <a:spcAft>
                          <a:spcPts val="0"/>
                        </a:spcAft>
                        <a:buNone/>
                      </a:pPr>
                      <a:r>
                        <a:rPr lang="en" sz="1500">
                          <a:solidFill>
                            <a:schemeClr val="dk1"/>
                          </a:solidFill>
                          <a:latin typeface="Inter SemiBold"/>
                          <a:ea typeface="Inter SemiBold"/>
                          <a:cs typeface="Inter SemiBold"/>
                          <a:sym typeface="Inter SemiBold"/>
                        </a:rPr>
                        <a:t>Episode Title:</a:t>
                      </a:r>
                      <a:endParaRPr sz="1500">
                        <a:solidFill>
                          <a:schemeClr val="dk1"/>
                        </a:solidFill>
                        <a:latin typeface="Inter SemiBold"/>
                        <a:ea typeface="Inter SemiBold"/>
                        <a:cs typeface="Inter SemiBold"/>
                        <a:sym typeface="Inter SemiBold"/>
                      </a:endParaRPr>
                    </a:p>
                    <a:p>
                      <a:pPr indent="0" lvl="0" marL="0" rtl="0" algn="ctr">
                        <a:spcBef>
                          <a:spcPts val="0"/>
                        </a:spcBef>
                        <a:spcAft>
                          <a:spcPts val="0"/>
                        </a:spcAft>
                        <a:buNone/>
                      </a:pPr>
                      <a:r>
                        <a:rPr b="1" lang="en" sz="1500">
                          <a:solidFill>
                            <a:schemeClr val="accent1"/>
                          </a:solidFill>
                          <a:latin typeface="Inter"/>
                          <a:ea typeface="Inter"/>
                          <a:cs typeface="Inter"/>
                          <a:sym typeface="Inter"/>
                        </a:rPr>
                        <a:t>The Cost of Contact: Unveiling the Harsh Realities </a:t>
                      </a:r>
                      <a:endParaRPr b="1" sz="1500">
                        <a:solidFill>
                          <a:schemeClr val="accent1"/>
                        </a:solidFill>
                        <a:latin typeface="Inter"/>
                        <a:ea typeface="Inter"/>
                        <a:cs typeface="Inter"/>
                        <a:sym typeface="Inter"/>
                      </a:endParaRPr>
                    </a:p>
                    <a:p>
                      <a:pPr indent="0" lvl="0" marL="0" rtl="0" algn="ctr">
                        <a:spcBef>
                          <a:spcPts val="0"/>
                        </a:spcBef>
                        <a:spcAft>
                          <a:spcPts val="0"/>
                        </a:spcAft>
                        <a:buNone/>
                      </a:pPr>
                      <a:r>
                        <a:rPr b="1" lang="en" sz="1500">
                          <a:solidFill>
                            <a:schemeClr val="accent1"/>
                          </a:solidFill>
                          <a:latin typeface="Inter"/>
                          <a:ea typeface="Inter"/>
                          <a:cs typeface="Inter"/>
                          <a:sym typeface="Inter"/>
                        </a:rPr>
                        <a:t>of the Columbian Exchange</a:t>
                      </a:r>
                      <a:endParaRPr b="1" sz="1500">
                        <a:solidFill>
                          <a:schemeClr val="accent1"/>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821775">
                <a:tc gridSpan="2">
                  <a:txBody>
                    <a:bodyPr/>
                    <a:lstStyle/>
                    <a:p>
                      <a:pPr indent="0" lvl="0" marL="0" rtl="0" algn="l">
                        <a:spcBef>
                          <a:spcPts val="0"/>
                        </a:spcBef>
                        <a:spcAft>
                          <a:spcPts val="0"/>
                        </a:spcAft>
                        <a:buNone/>
                      </a:pPr>
                      <a:r>
                        <a:rPr lang="en" sz="1500">
                          <a:solidFill>
                            <a:schemeClr val="dk1"/>
                          </a:solidFill>
                          <a:latin typeface="Inter SemiBold"/>
                          <a:ea typeface="Inter SemiBold"/>
                          <a:cs typeface="Inter SemiBold"/>
                          <a:sym typeface="Inter SemiBold"/>
                        </a:rPr>
                        <a:t>Host Name:</a:t>
                      </a:r>
                      <a:endParaRPr sz="1500">
                        <a:solidFill>
                          <a:schemeClr val="dk1"/>
                        </a:solidFill>
                        <a:latin typeface="Inter SemiBold"/>
                        <a:ea typeface="Inter SemiBold"/>
                        <a:cs typeface="Inter SemiBold"/>
                        <a:sym typeface="Inter SemiBold"/>
                      </a:endParaRPr>
                    </a:p>
                    <a:p>
                      <a:pPr indent="0" lvl="0" marL="0" rtl="0" algn="l">
                        <a:spcBef>
                          <a:spcPts val="0"/>
                        </a:spcBef>
                        <a:spcAft>
                          <a:spcPts val="0"/>
                        </a:spcAft>
                        <a:buNone/>
                      </a:pPr>
                      <a:r>
                        <a:rPr b="1" lang="en" sz="1500">
                          <a:solidFill>
                            <a:schemeClr val="accent1"/>
                          </a:solidFill>
                          <a:latin typeface="Inter"/>
                          <a:ea typeface="Inter"/>
                          <a:cs typeface="Inter"/>
                          <a:sym typeface="Inter"/>
                        </a:rPr>
                        <a:t>Answers will vary</a:t>
                      </a:r>
                      <a:endParaRPr b="1" sz="1500">
                        <a:solidFill>
                          <a:schemeClr val="accent1"/>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a:txBody>
                    <a:bodyPr/>
                    <a:lstStyle/>
                    <a:p>
                      <a:pPr indent="0" lvl="0" marL="0" rtl="0" algn="l">
                        <a:spcBef>
                          <a:spcPts val="0"/>
                        </a:spcBef>
                        <a:spcAft>
                          <a:spcPts val="0"/>
                        </a:spcAft>
                        <a:buNone/>
                      </a:pPr>
                      <a:r>
                        <a:rPr lang="en" sz="1500">
                          <a:solidFill>
                            <a:schemeClr val="dk1"/>
                          </a:solidFill>
                          <a:latin typeface="Inter SemiBold"/>
                          <a:ea typeface="Inter SemiBold"/>
                          <a:cs typeface="Inter SemiBold"/>
                          <a:sym typeface="Inter SemiBold"/>
                        </a:rPr>
                        <a:t>Guest Name:</a:t>
                      </a:r>
                      <a:endParaRPr sz="1500">
                        <a:solidFill>
                          <a:schemeClr val="dk1"/>
                        </a:solidFill>
                        <a:latin typeface="Inter SemiBold"/>
                        <a:ea typeface="Inter SemiBold"/>
                        <a:cs typeface="Inter SemiBold"/>
                        <a:sym typeface="Inter SemiBold"/>
                      </a:endParaRPr>
                    </a:p>
                    <a:p>
                      <a:pPr indent="0" lvl="0" marL="0" rtl="0" algn="l">
                        <a:spcBef>
                          <a:spcPts val="0"/>
                        </a:spcBef>
                        <a:spcAft>
                          <a:spcPts val="0"/>
                        </a:spcAft>
                        <a:buClr>
                          <a:schemeClr val="dk1"/>
                        </a:buClr>
                        <a:buSzPts val="1100"/>
                        <a:buFont typeface="Arial"/>
                        <a:buNone/>
                      </a:pPr>
                      <a:r>
                        <a:rPr b="1" lang="en" sz="1500">
                          <a:solidFill>
                            <a:schemeClr val="accent1"/>
                          </a:solidFill>
                          <a:latin typeface="Inter"/>
                          <a:ea typeface="Inter"/>
                          <a:cs typeface="Inter"/>
                          <a:sym typeface="Inter"/>
                        </a:rPr>
                        <a:t>Answers will vary</a:t>
                      </a:r>
                      <a:endParaRPr sz="1500">
                        <a:solidFill>
                          <a:schemeClr val="dk1"/>
                        </a:solidFill>
                        <a:latin typeface="Inter SemiBold"/>
                        <a:ea typeface="Inter SemiBold"/>
                        <a:cs typeface="Inter SemiBold"/>
                        <a:sym typeface="Inter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1050550">
                <a:tc gridSpan="3">
                  <a:txBody>
                    <a:bodyPr/>
                    <a:lstStyle/>
                    <a:p>
                      <a:pPr indent="0" lvl="0" marL="0" rtl="0" algn="ctr">
                        <a:spcBef>
                          <a:spcPts val="0"/>
                        </a:spcBef>
                        <a:spcAft>
                          <a:spcPts val="0"/>
                        </a:spcAft>
                        <a:buNone/>
                      </a:pPr>
                      <a:r>
                        <a:rPr b="1" lang="en" sz="1300">
                          <a:latin typeface="Inter"/>
                          <a:ea typeface="Inter"/>
                          <a:cs typeface="Inter"/>
                          <a:sym typeface="Inter"/>
                        </a:rPr>
                        <a:t>What is this podcast episode about? </a:t>
                      </a:r>
                      <a:r>
                        <a:rPr i="1" lang="en" sz="1300">
                          <a:latin typeface="Inter"/>
                          <a:ea typeface="Inter"/>
                          <a:cs typeface="Inter"/>
                          <a:sym typeface="Inter"/>
                        </a:rPr>
                        <a:t>(Introduction)</a:t>
                      </a:r>
                      <a:endParaRPr i="1" sz="1300">
                        <a:latin typeface="Inter"/>
                        <a:ea typeface="Inter"/>
                        <a:cs typeface="Inter"/>
                        <a:sym typeface="Inter"/>
                      </a:endParaRPr>
                    </a:p>
                    <a:p>
                      <a:pPr indent="0" lvl="0" marL="0" rtl="0" algn="l">
                        <a:spcBef>
                          <a:spcPts val="0"/>
                        </a:spcBef>
                        <a:spcAft>
                          <a:spcPts val="0"/>
                        </a:spcAft>
                        <a:buNone/>
                      </a:pPr>
                      <a:r>
                        <a:rPr b="1" i="1" lang="en" sz="1300">
                          <a:solidFill>
                            <a:schemeClr val="accent1"/>
                          </a:solidFill>
                          <a:latin typeface="Inter"/>
                          <a:ea typeface="Inter"/>
                          <a:cs typeface="Inter"/>
                          <a:sym typeface="Inter"/>
                        </a:rPr>
                        <a:t>This podcast episode will dive into the negative effects of the Columbian Exchange. It will highlight the impact of deadly diseases, enslavement of </a:t>
                      </a:r>
                      <a:r>
                        <a:rPr b="1" i="1" lang="en" sz="1300">
                          <a:solidFill>
                            <a:schemeClr val="accent1"/>
                          </a:solidFill>
                          <a:latin typeface="Inter"/>
                          <a:ea typeface="Inter"/>
                          <a:cs typeface="Inter"/>
                          <a:sym typeface="Inter"/>
                        </a:rPr>
                        <a:t>Indigenous</a:t>
                      </a:r>
                      <a:r>
                        <a:rPr b="1" i="1" lang="en" sz="1300">
                          <a:solidFill>
                            <a:schemeClr val="accent1"/>
                          </a:solidFill>
                          <a:latin typeface="Inter"/>
                          <a:ea typeface="Inter"/>
                          <a:cs typeface="Inter"/>
                          <a:sym typeface="Inter"/>
                        </a:rPr>
                        <a:t> peoples, and disruption of the environment and ecosystems.</a:t>
                      </a:r>
                      <a:endParaRPr b="1" i="1" sz="1300">
                        <a:solidFill>
                          <a:schemeClr val="accent1"/>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1203550">
                <a:tc gridSpan="3">
                  <a:txBody>
                    <a:bodyPr/>
                    <a:lstStyle/>
                    <a:p>
                      <a:pPr indent="0" lvl="0" marL="0" rtl="0" algn="ctr">
                        <a:spcBef>
                          <a:spcPts val="0"/>
                        </a:spcBef>
                        <a:spcAft>
                          <a:spcPts val="0"/>
                        </a:spcAft>
                        <a:buNone/>
                      </a:pPr>
                      <a:r>
                        <a:rPr lang="en" sz="1300">
                          <a:latin typeface="Inter SemiBold"/>
                          <a:ea typeface="Inter SemiBold"/>
                          <a:cs typeface="Inter SemiBold"/>
                          <a:sym typeface="Inter SemiBold"/>
                        </a:rPr>
                        <a:t>Background Information on the Topic</a:t>
                      </a:r>
                      <a:endParaRPr i="1" sz="1300">
                        <a:solidFill>
                          <a:schemeClr val="dk1"/>
                        </a:solidFill>
                        <a:latin typeface="Inter SemiBold"/>
                        <a:ea typeface="Inter SemiBold"/>
                        <a:cs typeface="Inter SemiBold"/>
                        <a:sym typeface="Inter SemiBold"/>
                      </a:endParaRPr>
                    </a:p>
                    <a:p>
                      <a:pPr indent="0" lvl="0" marL="0" rtl="0" algn="l">
                        <a:spcBef>
                          <a:spcPts val="0"/>
                        </a:spcBef>
                        <a:spcAft>
                          <a:spcPts val="0"/>
                        </a:spcAft>
                        <a:buNone/>
                      </a:pPr>
                      <a:r>
                        <a:rPr lang="en" sz="1300">
                          <a:solidFill>
                            <a:schemeClr val="accent1"/>
                          </a:solidFill>
                          <a:latin typeface="Inter SemiBold"/>
                          <a:ea typeface="Inter SemiBold"/>
                          <a:cs typeface="Inter SemiBold"/>
                          <a:sym typeface="Inter SemiBold"/>
                        </a:rPr>
                        <a:t>The Columbian Exchange </a:t>
                      </a:r>
                      <a:r>
                        <a:rPr lang="en" sz="1300">
                          <a:solidFill>
                            <a:schemeClr val="accent1"/>
                          </a:solidFill>
                          <a:latin typeface="Inter SemiBold"/>
                          <a:ea typeface="Inter SemiBold"/>
                          <a:cs typeface="Inter SemiBold"/>
                          <a:sym typeface="Inter SemiBold"/>
                        </a:rPr>
                        <a:t>refers</a:t>
                      </a:r>
                      <a:r>
                        <a:rPr lang="en" sz="1300">
                          <a:solidFill>
                            <a:schemeClr val="accent1"/>
                          </a:solidFill>
                          <a:latin typeface="Inter SemiBold"/>
                          <a:ea typeface="Inter SemiBold"/>
                          <a:cs typeface="Inter SemiBold"/>
                          <a:sym typeface="Inter SemiBold"/>
                        </a:rPr>
                        <a:t> to the transfer of plants, animals, people, ideas, and diseases between the hemispheres that occured after the arrival of Christopher Columbus in the Americas. While Europeans had been attempting to reach Asia, they unknowingly catalyzed a massive global transformation with these new connections.</a:t>
                      </a:r>
                      <a:endParaRPr sz="1300">
                        <a:solidFill>
                          <a:schemeClr val="dk1"/>
                        </a:solidFill>
                        <a:latin typeface="Inter SemiBold"/>
                        <a:ea typeface="Inter SemiBold"/>
                        <a:cs typeface="Inter SemiBold"/>
                        <a:sym typeface="Inter SemiBold"/>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2925950">
                <a:tc gridSpan="3">
                  <a:txBody>
                    <a:bodyPr/>
                    <a:lstStyle/>
                    <a:p>
                      <a:pPr indent="0" lvl="0" marL="0" rtl="0" algn="ctr">
                        <a:spcBef>
                          <a:spcPts val="0"/>
                        </a:spcBef>
                        <a:spcAft>
                          <a:spcPts val="0"/>
                        </a:spcAft>
                        <a:buClr>
                          <a:schemeClr val="dk1"/>
                        </a:buClr>
                        <a:buSzPts val="1200"/>
                        <a:buFont typeface="Arial"/>
                        <a:buNone/>
                      </a:pPr>
                      <a:r>
                        <a:rPr b="1" lang="en" sz="1300">
                          <a:latin typeface="Inter"/>
                          <a:ea typeface="Inter"/>
                          <a:cs typeface="Inter"/>
                          <a:sym typeface="Inter"/>
                        </a:rPr>
                        <a:t>Pre-Planned Questions </a:t>
                      </a:r>
                      <a:endParaRPr b="1" sz="1300">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i="1" lang="en" sz="1200">
                          <a:solidFill>
                            <a:schemeClr val="dk1"/>
                          </a:solidFill>
                          <a:latin typeface="Inter"/>
                          <a:ea typeface="Inter"/>
                          <a:cs typeface="Inter"/>
                          <a:sym typeface="Inter"/>
                        </a:rPr>
                        <a:t>These questions will be asked by the host and should address each of the following topics:</a:t>
                      </a:r>
                      <a:endParaRPr i="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i="1" sz="13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i="1" lang="en" sz="1200">
                          <a:solidFill>
                            <a:schemeClr val="dk1"/>
                          </a:solidFill>
                          <a:latin typeface="Inter"/>
                          <a:ea typeface="Inter"/>
                          <a:cs typeface="Inter"/>
                          <a:sym typeface="Inter"/>
                        </a:rPr>
                        <a:t>Biography of Guest: </a:t>
                      </a:r>
                      <a:r>
                        <a:rPr b="1" lang="en" sz="1300">
                          <a:solidFill>
                            <a:schemeClr val="accent1"/>
                          </a:solidFill>
                          <a:latin typeface="Inter"/>
                          <a:ea typeface="Inter"/>
                          <a:cs typeface="Inter"/>
                          <a:sym typeface="Inter"/>
                        </a:rPr>
                        <a:t>Tell us about yourself!</a:t>
                      </a:r>
                      <a:endParaRPr i="1" sz="1200">
                        <a:solidFill>
                          <a:schemeClr val="dk1"/>
                        </a:solidFill>
                        <a:latin typeface="Inter"/>
                        <a:ea typeface="Inter"/>
                        <a:cs typeface="Inter"/>
                        <a:sym typeface="Inter"/>
                      </a:endParaRPr>
                    </a:p>
                    <a:p>
                      <a:pPr indent="0" lvl="0" marL="45720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i="1" lang="en" sz="1200">
                          <a:solidFill>
                            <a:schemeClr val="dk1"/>
                          </a:solidFill>
                          <a:latin typeface="Inter"/>
                          <a:ea typeface="Inter"/>
                          <a:cs typeface="Inter"/>
                          <a:sym typeface="Inter"/>
                        </a:rPr>
                        <a:t>Contextual/Background for Columbian Exchange: </a:t>
                      </a:r>
                      <a:r>
                        <a:rPr b="1" lang="en" sz="1300">
                          <a:solidFill>
                            <a:schemeClr val="accent1"/>
                          </a:solidFill>
                          <a:latin typeface="Inter"/>
                          <a:ea typeface="Inter"/>
                          <a:cs typeface="Inter"/>
                          <a:sym typeface="Inter"/>
                        </a:rPr>
                        <a:t>For our listeners who are unfamiliar with the term, “Columbian Exchange,” can you provide a brief overview?</a:t>
                      </a:r>
                      <a:endParaRPr i="1" sz="1200">
                        <a:solidFill>
                          <a:schemeClr val="dk1"/>
                        </a:solidFill>
                        <a:latin typeface="Inter"/>
                        <a:ea typeface="Inter"/>
                        <a:cs typeface="Inter"/>
                        <a:sym typeface="Inter"/>
                      </a:endParaRPr>
                    </a:p>
                    <a:p>
                      <a:pPr indent="0" lvl="0" marL="45720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i="1" lang="en" sz="1200">
                          <a:solidFill>
                            <a:schemeClr val="dk1"/>
                          </a:solidFill>
                          <a:latin typeface="Inter"/>
                          <a:ea typeface="Inter"/>
                          <a:cs typeface="Inter"/>
                          <a:sym typeface="Inter"/>
                        </a:rPr>
                        <a:t>Economic Impact: </a:t>
                      </a:r>
                      <a:r>
                        <a:rPr b="1" lang="en" sz="1300">
                          <a:solidFill>
                            <a:schemeClr val="accent1"/>
                          </a:solidFill>
                          <a:latin typeface="Inter"/>
                          <a:ea typeface="Inter"/>
                          <a:cs typeface="Inter"/>
                          <a:sym typeface="Inter"/>
                        </a:rPr>
                        <a:t>How did the extraction of minerals impact Indigenous societies?</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i="1" lang="en" sz="1200">
                          <a:solidFill>
                            <a:schemeClr val="dk1"/>
                          </a:solidFill>
                          <a:latin typeface="Inter"/>
                          <a:ea typeface="Inter"/>
                          <a:cs typeface="Inter"/>
                          <a:sym typeface="Inter"/>
                        </a:rPr>
                        <a:t>Environmental and Agricultural Impact: </a:t>
                      </a:r>
                      <a:r>
                        <a:rPr b="1" lang="en" sz="1300">
                          <a:solidFill>
                            <a:schemeClr val="accent1"/>
                          </a:solidFill>
                          <a:latin typeface="Inter"/>
                          <a:ea typeface="Inter"/>
                          <a:cs typeface="Inter"/>
                          <a:sym typeface="Inter"/>
                        </a:rPr>
                        <a:t>What happened to the natural environment as European crops and animals arrived in the Americas?</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i="1" lang="en" sz="1200">
                          <a:solidFill>
                            <a:schemeClr val="dk1"/>
                          </a:solidFill>
                          <a:latin typeface="Inter"/>
                          <a:ea typeface="Inter"/>
                          <a:cs typeface="Inter"/>
                          <a:sym typeface="Inter"/>
                        </a:rPr>
                        <a:t>Health and Demographic Impact:</a:t>
                      </a:r>
                      <a:r>
                        <a:rPr b="1" lang="en" sz="1300">
                          <a:solidFill>
                            <a:schemeClr val="accent1"/>
                          </a:solidFill>
                          <a:latin typeface="Inter"/>
                          <a:ea typeface="Inter"/>
                          <a:cs typeface="Inter"/>
                          <a:sym typeface="Inter"/>
                        </a:rPr>
                        <a:t> Why did diseases have such a significant impact on Native Americans?</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i="1" lang="en" sz="1200">
                          <a:solidFill>
                            <a:schemeClr val="dk1"/>
                          </a:solidFill>
                          <a:latin typeface="Inter"/>
                          <a:ea typeface="Inter"/>
                          <a:cs typeface="Inter"/>
                          <a:sym typeface="Inter"/>
                        </a:rPr>
                        <a:t>Concluding Remarks: </a:t>
                      </a:r>
                      <a:r>
                        <a:rPr b="1" lang="en" sz="1300">
                          <a:solidFill>
                            <a:schemeClr val="accent1"/>
                          </a:solidFill>
                          <a:latin typeface="Inter"/>
                          <a:ea typeface="Inter"/>
                          <a:cs typeface="Inter"/>
                          <a:sym typeface="Inter"/>
                        </a:rPr>
                        <a:t>What lessons can be learned from the Columbian Exchange when considering modern globalization?</a:t>
                      </a:r>
                      <a:endParaRPr b="1" sz="1300">
                        <a:solidFill>
                          <a:schemeClr val="accent1"/>
                        </a:solidFill>
                        <a:latin typeface="Inter"/>
                        <a:ea typeface="Inter"/>
                        <a:cs typeface="Inter"/>
                        <a:sym typeface="Inter"/>
                      </a:endParaRPr>
                    </a:p>
                    <a:p>
                      <a:pPr indent="0" lvl="0" marL="457200" rtl="0" algn="l">
                        <a:spcBef>
                          <a:spcPts val="0"/>
                        </a:spcBef>
                        <a:spcAft>
                          <a:spcPts val="0"/>
                        </a:spcAft>
                        <a:buNone/>
                      </a:pPr>
                      <a:r>
                        <a:t/>
                      </a:r>
                      <a:endParaRPr b="1" sz="1300">
                        <a:solidFill>
                          <a:schemeClr val="accent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pic>
        <p:nvPicPr>
          <p:cNvPr id="104" name="Google Shape;104;p17"/>
          <p:cNvPicPr preferRelativeResize="0"/>
          <p:nvPr/>
        </p:nvPicPr>
        <p:blipFill>
          <a:blip r:embed="rId5">
            <a:alphaModFix/>
          </a:blip>
          <a:stretch>
            <a:fillRect/>
          </a:stretch>
        </p:blipFill>
        <p:spPr>
          <a:xfrm>
            <a:off x="6639250" y="950275"/>
            <a:ext cx="650702" cy="650702"/>
          </a:xfrm>
          <a:prstGeom prst="rect">
            <a:avLst/>
          </a:prstGeom>
          <a:noFill/>
          <a:ln>
            <a:noFill/>
          </a:ln>
        </p:spPr>
      </p:pic>
      <p:pic>
        <p:nvPicPr>
          <p:cNvPr id="105" name="Google Shape;105;p17"/>
          <p:cNvPicPr preferRelativeResize="0"/>
          <p:nvPr/>
        </p:nvPicPr>
        <p:blipFill>
          <a:blip r:embed="rId5">
            <a:alphaModFix/>
          </a:blip>
          <a:stretch>
            <a:fillRect/>
          </a:stretch>
        </p:blipFill>
        <p:spPr>
          <a:xfrm>
            <a:off x="441987" y="950275"/>
            <a:ext cx="650702" cy="65070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pic>
        <p:nvPicPr>
          <p:cNvPr id="110" name="Google Shape;110;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1" name="Google Shape;111;p18"/>
          <p:cNvSpPr txBox="1"/>
          <p:nvPr/>
        </p:nvSpPr>
        <p:spPr>
          <a:xfrm>
            <a:off x="0" y="0"/>
            <a:ext cx="7772400" cy="65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Arguments</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Columbian Exchange Podcast (Exemplar)</a:t>
            </a:r>
            <a:endParaRPr sz="1500">
              <a:latin typeface="Halant"/>
              <a:ea typeface="Halant"/>
              <a:cs typeface="Halant"/>
              <a:sym typeface="Halant"/>
            </a:endParaRPr>
          </a:p>
        </p:txBody>
      </p:sp>
      <p:pic>
        <p:nvPicPr>
          <p:cNvPr id="112" name="Google Shape;112;p18"/>
          <p:cNvPicPr preferRelativeResize="0"/>
          <p:nvPr/>
        </p:nvPicPr>
        <p:blipFill>
          <a:blip r:embed="rId4">
            <a:alphaModFix/>
          </a:blip>
          <a:stretch>
            <a:fillRect/>
          </a:stretch>
        </p:blipFill>
        <p:spPr>
          <a:xfrm>
            <a:off x="68872" y="212597"/>
            <a:ext cx="1056536" cy="438114"/>
          </a:xfrm>
          <a:prstGeom prst="rect">
            <a:avLst/>
          </a:prstGeom>
          <a:noFill/>
          <a:ln>
            <a:noFill/>
          </a:ln>
        </p:spPr>
      </p:pic>
      <p:sp>
        <p:nvSpPr>
          <p:cNvPr id="113" name="Google Shape;113;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5" name="Google Shape;115;p18"/>
          <p:cNvGraphicFramePr/>
          <p:nvPr/>
        </p:nvGraphicFramePr>
        <p:xfrm>
          <a:off x="344567" y="781977"/>
          <a:ext cx="3000000" cy="3000000"/>
        </p:xfrm>
        <a:graphic>
          <a:graphicData uri="http://schemas.openxmlformats.org/drawingml/2006/table">
            <a:tbl>
              <a:tblPr>
                <a:noFill/>
                <a:tableStyleId>{C8E006BB-09B6-487D-ABB4-8BB62651DE4B}</a:tableStyleId>
              </a:tblPr>
              <a:tblGrid>
                <a:gridCol w="2244700"/>
                <a:gridCol w="1296925"/>
                <a:gridCol w="3541725"/>
              </a:tblGrid>
              <a:tr h="5962500">
                <a:tc gridSpan="3">
                  <a:txBody>
                    <a:bodyPr/>
                    <a:lstStyle/>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Guest Expert Main Points/Facts </a:t>
                      </a:r>
                      <a:r>
                        <a:rPr i="1" lang="en" sz="1300">
                          <a:solidFill>
                            <a:schemeClr val="dk1"/>
                          </a:solidFill>
                          <a:latin typeface="Inter"/>
                          <a:ea typeface="Inter"/>
                          <a:cs typeface="Inter"/>
                          <a:sym typeface="Inter"/>
                        </a:rPr>
                        <a:t>(answers to pre-planned questions 1-5)</a:t>
                      </a:r>
                      <a:endParaRPr i="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i="1" sz="1300">
                        <a:solidFill>
                          <a:schemeClr val="dk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AutoNum type="arabicPeriod"/>
                      </a:pPr>
                      <a:r>
                        <a:rPr b="1" lang="en" sz="1300">
                          <a:solidFill>
                            <a:schemeClr val="accent1"/>
                          </a:solidFill>
                          <a:latin typeface="Inter"/>
                          <a:ea typeface="Inter"/>
                          <a:cs typeface="Inter"/>
                          <a:sym typeface="Inter"/>
                        </a:rPr>
                        <a:t>Answers will vary.</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AutoNum type="arabicPeriod"/>
                      </a:pPr>
                      <a:r>
                        <a:rPr b="1" lang="en" sz="1300">
                          <a:solidFill>
                            <a:schemeClr val="accent1"/>
                          </a:solidFill>
                          <a:latin typeface="Inter"/>
                          <a:ea typeface="Inter"/>
                          <a:cs typeface="Inter"/>
                          <a:sym typeface="Inter"/>
                        </a:rPr>
                        <a:t>- Columbian Exchange: transfer of plants, animals, diseases, people, ideas</a:t>
                      </a:r>
                      <a:endParaRPr b="1" sz="1300">
                        <a:solidFill>
                          <a:schemeClr val="accent1"/>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 Massively transformed the world</a:t>
                      </a:r>
                      <a:endParaRPr b="1" sz="1300">
                        <a:solidFill>
                          <a:schemeClr val="accent1"/>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 Difficult to assess full impact without balanced historical record</a:t>
                      </a:r>
                      <a:endParaRPr b="1" sz="13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AutoNum type="arabicPeriod"/>
                      </a:pPr>
                      <a:r>
                        <a:rPr b="1" lang="en" sz="1300">
                          <a:solidFill>
                            <a:schemeClr val="accent1"/>
                          </a:solidFill>
                          <a:latin typeface="Inter"/>
                          <a:ea typeface="Inter"/>
                          <a:cs typeface="Inter"/>
                          <a:sym typeface="Inter"/>
                        </a:rPr>
                        <a:t>- Mining changed the landscape</a:t>
                      </a:r>
                      <a:endParaRPr b="1" sz="1300">
                        <a:solidFill>
                          <a:schemeClr val="accent1"/>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 Increased European desire for more land and resources</a:t>
                      </a:r>
                      <a:endParaRPr b="1" sz="1300">
                        <a:solidFill>
                          <a:schemeClr val="accent1"/>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 Led to enslavement of American Indians</a:t>
                      </a:r>
                      <a:endParaRPr b="1" sz="13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AutoNum type="arabicPeriod"/>
                      </a:pPr>
                      <a:r>
                        <a:rPr b="1" lang="en" sz="1300">
                          <a:solidFill>
                            <a:schemeClr val="accent1"/>
                          </a:solidFill>
                          <a:latin typeface="Inter"/>
                          <a:ea typeface="Inter"/>
                          <a:cs typeface="Inter"/>
                          <a:sym typeface="Inter"/>
                        </a:rPr>
                        <a:t>- Many native plants were decimated</a:t>
                      </a:r>
                      <a:endParaRPr b="1" sz="1300">
                        <a:solidFill>
                          <a:schemeClr val="accent1"/>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 Ecosystems were disrupted if not destroyed</a:t>
                      </a:r>
                      <a:endParaRPr b="1" sz="1300">
                        <a:solidFill>
                          <a:schemeClr val="accent1"/>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 Animals spread disease to places not even touched by Europeans</a:t>
                      </a:r>
                      <a:endParaRPr b="1" sz="13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AutoNum type="arabicPeriod"/>
                      </a:pPr>
                      <a:r>
                        <a:rPr b="1" lang="en" sz="1300">
                          <a:solidFill>
                            <a:schemeClr val="accent1"/>
                          </a:solidFill>
                          <a:latin typeface="Inter"/>
                          <a:ea typeface="Inter"/>
                          <a:cs typeface="Inter"/>
                          <a:sym typeface="Inter"/>
                        </a:rPr>
                        <a:t>- Smallpox, influenza, etc</a:t>
                      </a:r>
                      <a:endParaRPr b="1" sz="1300">
                        <a:solidFill>
                          <a:schemeClr val="accent1"/>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 Native Americans had no immunity</a:t>
                      </a:r>
                      <a:endParaRPr b="1" sz="1300">
                        <a:solidFill>
                          <a:schemeClr val="accent1"/>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 Traditional practices involved caring for sick which further spread diseases</a:t>
                      </a:r>
                      <a:endParaRPr i="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i="1" sz="1300">
                        <a:solidFill>
                          <a:schemeClr val="dk1"/>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2003500">
                <a:tc gridSpan="3">
                  <a:txBody>
                    <a:bodyPr/>
                    <a:lstStyle/>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Conclusion </a:t>
                      </a:r>
                      <a:r>
                        <a:rPr i="1" lang="en" sz="1300">
                          <a:solidFill>
                            <a:schemeClr val="dk1"/>
                          </a:solidFill>
                          <a:latin typeface="Inter"/>
                          <a:ea typeface="Inter"/>
                          <a:cs typeface="Inter"/>
                          <a:sym typeface="Inter"/>
                        </a:rPr>
                        <a:t>(answer to pre-planned question 6)</a:t>
                      </a:r>
                      <a:endParaRPr i="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i="1" sz="1300">
                        <a:solidFill>
                          <a:schemeClr val="dk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AutoNum type="arabicPeriod" startAt="6"/>
                      </a:pPr>
                      <a:r>
                        <a:rPr b="1" lang="en" sz="1300">
                          <a:solidFill>
                            <a:schemeClr val="accent1"/>
                          </a:solidFill>
                          <a:latin typeface="Inter"/>
                          <a:ea typeface="Inter"/>
                          <a:cs typeface="Inter"/>
                          <a:sym typeface="Inter"/>
                        </a:rPr>
                        <a:t>- Unintended consequences can have massive impacts</a:t>
                      </a:r>
                      <a:endParaRPr b="1" sz="1300">
                        <a:solidFill>
                          <a:schemeClr val="accent1"/>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 Global connections also lead to easier dispersal of disease</a:t>
                      </a:r>
                      <a:endParaRPr b="1" sz="1300">
                        <a:solidFill>
                          <a:schemeClr val="accent1"/>
                        </a:solidFill>
                        <a:latin typeface="Inter"/>
                        <a:ea typeface="Inter"/>
                        <a:cs typeface="Inter"/>
                        <a:sym typeface="Inter"/>
                      </a:endParaRPr>
                    </a:p>
                    <a:p>
                      <a:pPr indent="0" lvl="0" marL="457200" rtl="0" algn="l">
                        <a:spcBef>
                          <a:spcPts val="0"/>
                        </a:spcBef>
                        <a:spcAft>
                          <a:spcPts val="0"/>
                        </a:spcAft>
                        <a:buNone/>
                      </a:pPr>
                      <a:r>
                        <a:rPr b="1" lang="en" sz="1300">
                          <a:solidFill>
                            <a:schemeClr val="accent1"/>
                          </a:solidFill>
                          <a:latin typeface="Inter"/>
                          <a:ea typeface="Inter"/>
                          <a:cs typeface="Inter"/>
                          <a:sym typeface="Inter"/>
                        </a:rPr>
                        <a:t>- Not all impacts will be evenly balances or promote equality</a:t>
                      </a:r>
                      <a:endParaRPr b="1" sz="13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9" name="Shape 119"/>
        <p:cNvGrpSpPr/>
        <p:nvPr/>
      </p:nvGrpSpPr>
      <p:grpSpPr>
        <a:xfrm>
          <a:off x="0" y="0"/>
          <a:ext cx="0" cy="0"/>
          <a:chOff x="0" y="0"/>
          <a:chExt cx="0" cy="0"/>
        </a:xfrm>
      </p:grpSpPr>
      <p:pic>
        <p:nvPicPr>
          <p:cNvPr id="120" name="Google Shape;120;p19"/>
          <p:cNvPicPr preferRelativeResize="0"/>
          <p:nvPr/>
        </p:nvPicPr>
        <p:blipFill>
          <a:blip r:embed="rId3">
            <a:alphaModFix/>
          </a:blip>
          <a:stretch>
            <a:fillRect/>
          </a:stretch>
        </p:blipFill>
        <p:spPr>
          <a:xfrm>
            <a:off x="6639250" y="874075"/>
            <a:ext cx="650702" cy="650702"/>
          </a:xfrm>
          <a:prstGeom prst="rect">
            <a:avLst/>
          </a:prstGeom>
          <a:noFill/>
          <a:ln>
            <a:noFill/>
          </a:ln>
        </p:spPr>
      </p:pic>
      <p:pic>
        <p:nvPicPr>
          <p:cNvPr id="121" name="Google Shape;121;p19"/>
          <p:cNvPicPr preferRelativeResize="0"/>
          <p:nvPr/>
        </p:nvPicPr>
        <p:blipFill>
          <a:blip r:embed="rId3">
            <a:alphaModFix/>
          </a:blip>
          <a:stretch>
            <a:fillRect/>
          </a:stretch>
        </p:blipFill>
        <p:spPr>
          <a:xfrm>
            <a:off x="441987" y="874075"/>
            <a:ext cx="650702" cy="650702"/>
          </a:xfrm>
          <a:prstGeom prst="rect">
            <a:avLst/>
          </a:prstGeom>
          <a:noFill/>
          <a:ln>
            <a:noFill/>
          </a:ln>
        </p:spPr>
      </p:pic>
      <p:pic>
        <p:nvPicPr>
          <p:cNvPr id="122" name="Google Shape;122;p1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23" name="Google Shape;123;p19"/>
          <p:cNvSpPr txBox="1"/>
          <p:nvPr/>
        </p:nvSpPr>
        <p:spPr>
          <a:xfrm>
            <a:off x="0" y="0"/>
            <a:ext cx="7772400" cy="65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latin typeface="Halant"/>
                <a:ea typeface="Halant"/>
                <a:cs typeface="Halant"/>
                <a:sym typeface="Halant"/>
              </a:rPr>
              <a:t>Evaluating Arguments</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latin typeface="Plus Jakarta Sans Medium"/>
                <a:ea typeface="Plus Jakarta Sans Medium"/>
                <a:cs typeface="Plus Jakarta Sans Medium"/>
                <a:sym typeface="Plus Jakarta Sans Medium"/>
              </a:rPr>
              <a:t>Columbian Exchange Podcast (Exemplar)</a:t>
            </a:r>
            <a:endParaRPr sz="1200">
              <a:solidFill>
                <a:srgbClr val="000000"/>
              </a:solidFill>
              <a:latin typeface="Plus Jakarta Sans Medium"/>
              <a:ea typeface="Plus Jakarta Sans Medium"/>
              <a:cs typeface="Plus Jakarta Sans Medium"/>
              <a:sym typeface="Plus Jakarta Sans Medium"/>
            </a:endParaRPr>
          </a:p>
        </p:txBody>
      </p:sp>
      <p:pic>
        <p:nvPicPr>
          <p:cNvPr id="124" name="Google Shape;124;p19"/>
          <p:cNvPicPr preferRelativeResize="0"/>
          <p:nvPr/>
        </p:nvPicPr>
        <p:blipFill>
          <a:blip r:embed="rId5">
            <a:alphaModFix/>
          </a:blip>
          <a:stretch>
            <a:fillRect/>
          </a:stretch>
        </p:blipFill>
        <p:spPr>
          <a:xfrm>
            <a:off x="136722" y="106297"/>
            <a:ext cx="1056536" cy="438114"/>
          </a:xfrm>
          <a:prstGeom prst="rect">
            <a:avLst/>
          </a:prstGeom>
          <a:noFill/>
          <a:ln>
            <a:noFill/>
          </a:ln>
        </p:spPr>
      </p:pic>
      <p:sp>
        <p:nvSpPr>
          <p:cNvPr id="125" name="Google Shape;125;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7" name="Google Shape;127;p19"/>
          <p:cNvGraphicFramePr/>
          <p:nvPr/>
        </p:nvGraphicFramePr>
        <p:xfrm>
          <a:off x="344567" y="878752"/>
          <a:ext cx="3000000" cy="3000000"/>
        </p:xfrm>
        <a:graphic>
          <a:graphicData uri="http://schemas.openxmlformats.org/drawingml/2006/table">
            <a:tbl>
              <a:tblPr>
                <a:noFill/>
                <a:tableStyleId>{C8E006BB-09B6-487D-ABB4-8BB62651DE4B}</a:tableStyleId>
              </a:tblPr>
              <a:tblGrid>
                <a:gridCol w="2244700"/>
                <a:gridCol w="1296925"/>
                <a:gridCol w="3541725"/>
              </a:tblGrid>
              <a:tr h="762300">
                <a:tc gridSpan="3">
                  <a:txBody>
                    <a:bodyPr/>
                    <a:lstStyle/>
                    <a:p>
                      <a:pPr indent="0" lvl="0" marL="0" rtl="0" algn="ctr">
                        <a:spcBef>
                          <a:spcPts val="0"/>
                        </a:spcBef>
                        <a:spcAft>
                          <a:spcPts val="0"/>
                        </a:spcAft>
                        <a:buClr>
                          <a:schemeClr val="dk1"/>
                        </a:buClr>
                        <a:buSzPts val="1100"/>
                        <a:buFont typeface="Arial"/>
                        <a:buNone/>
                      </a:pPr>
                      <a:r>
                        <a:rPr lang="en" sz="1500">
                          <a:solidFill>
                            <a:schemeClr val="dk1"/>
                          </a:solidFill>
                          <a:latin typeface="Inter SemiBold"/>
                          <a:ea typeface="Inter SemiBold"/>
                          <a:cs typeface="Inter SemiBold"/>
                          <a:sym typeface="Inter SemiBold"/>
                        </a:rPr>
                        <a:t>Episode Title:</a:t>
                      </a:r>
                      <a:endParaRPr sz="1500">
                        <a:solidFill>
                          <a:schemeClr val="dk1"/>
                        </a:solidFill>
                        <a:latin typeface="Inter SemiBold"/>
                        <a:ea typeface="Inter SemiBold"/>
                        <a:cs typeface="Inter SemiBold"/>
                        <a:sym typeface="Inter SemiBold"/>
                      </a:endParaRPr>
                    </a:p>
                    <a:p>
                      <a:pPr indent="0" lvl="0" marL="0" rtl="0" algn="ctr">
                        <a:spcBef>
                          <a:spcPts val="0"/>
                        </a:spcBef>
                        <a:spcAft>
                          <a:spcPts val="0"/>
                        </a:spcAft>
                        <a:buNone/>
                      </a:pPr>
                      <a:r>
                        <a:rPr b="1" lang="en" sz="1500">
                          <a:solidFill>
                            <a:schemeClr val="accent1"/>
                          </a:solidFill>
                          <a:latin typeface="Inter"/>
                          <a:ea typeface="Inter"/>
                          <a:cs typeface="Inter"/>
                          <a:sym typeface="Inter"/>
                        </a:rPr>
                        <a:t>Seeds of Success: The Positive Effects </a:t>
                      </a:r>
                      <a:endParaRPr b="1" sz="1500">
                        <a:solidFill>
                          <a:schemeClr val="accent1"/>
                        </a:solidFill>
                        <a:latin typeface="Inter"/>
                        <a:ea typeface="Inter"/>
                        <a:cs typeface="Inter"/>
                        <a:sym typeface="Inter"/>
                      </a:endParaRPr>
                    </a:p>
                    <a:p>
                      <a:pPr indent="0" lvl="0" marL="0" rtl="0" algn="ctr">
                        <a:spcBef>
                          <a:spcPts val="0"/>
                        </a:spcBef>
                        <a:spcAft>
                          <a:spcPts val="0"/>
                        </a:spcAft>
                        <a:buNone/>
                      </a:pPr>
                      <a:r>
                        <a:rPr b="1" lang="en" sz="1500">
                          <a:solidFill>
                            <a:schemeClr val="accent1"/>
                          </a:solidFill>
                          <a:latin typeface="Inter"/>
                          <a:ea typeface="Inter"/>
                          <a:cs typeface="Inter"/>
                          <a:sym typeface="Inter"/>
                        </a:rPr>
                        <a:t>of the Columbian Exchange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719425">
                <a:tc gridSpan="2">
                  <a:txBody>
                    <a:bodyPr/>
                    <a:lstStyle/>
                    <a:p>
                      <a:pPr indent="0" lvl="0" marL="0" rtl="0" algn="l">
                        <a:spcBef>
                          <a:spcPts val="0"/>
                        </a:spcBef>
                        <a:spcAft>
                          <a:spcPts val="0"/>
                        </a:spcAft>
                        <a:buNone/>
                      </a:pPr>
                      <a:r>
                        <a:rPr lang="en" sz="1500">
                          <a:solidFill>
                            <a:schemeClr val="dk1"/>
                          </a:solidFill>
                          <a:latin typeface="Inter SemiBold"/>
                          <a:ea typeface="Inter SemiBold"/>
                          <a:cs typeface="Inter SemiBold"/>
                          <a:sym typeface="Inter SemiBold"/>
                        </a:rPr>
                        <a:t>Host Name:</a:t>
                      </a:r>
                      <a:endParaRPr sz="1500">
                        <a:solidFill>
                          <a:schemeClr val="dk1"/>
                        </a:solidFill>
                        <a:latin typeface="Inter SemiBold"/>
                        <a:ea typeface="Inter SemiBold"/>
                        <a:cs typeface="Inter SemiBold"/>
                        <a:sym typeface="Inter SemiBold"/>
                      </a:endParaRPr>
                    </a:p>
                    <a:p>
                      <a:pPr indent="0" lvl="0" marL="0" rtl="0" algn="l">
                        <a:spcBef>
                          <a:spcPts val="0"/>
                        </a:spcBef>
                        <a:spcAft>
                          <a:spcPts val="0"/>
                        </a:spcAft>
                        <a:buClr>
                          <a:schemeClr val="dk1"/>
                        </a:buClr>
                        <a:buSzPts val="1100"/>
                        <a:buFont typeface="Arial"/>
                        <a:buNone/>
                      </a:pPr>
                      <a:r>
                        <a:rPr b="1" lang="en" sz="1500">
                          <a:solidFill>
                            <a:schemeClr val="accent1"/>
                          </a:solidFill>
                          <a:latin typeface="Inter"/>
                          <a:ea typeface="Inter"/>
                          <a:cs typeface="Inter"/>
                          <a:sym typeface="Inter"/>
                        </a:rPr>
                        <a:t>Answers will vary</a:t>
                      </a:r>
                      <a:endParaRPr sz="1500">
                        <a:solidFill>
                          <a:schemeClr val="dk1"/>
                        </a:solidFill>
                        <a:latin typeface="Inter SemiBold"/>
                        <a:ea typeface="Inter SemiBold"/>
                        <a:cs typeface="Inter SemiBold"/>
                        <a:sym typeface="Inter SemiBold"/>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a:txBody>
                    <a:bodyPr/>
                    <a:lstStyle/>
                    <a:p>
                      <a:pPr indent="0" lvl="0" marL="0" rtl="0" algn="l">
                        <a:spcBef>
                          <a:spcPts val="0"/>
                        </a:spcBef>
                        <a:spcAft>
                          <a:spcPts val="0"/>
                        </a:spcAft>
                        <a:buNone/>
                      </a:pPr>
                      <a:r>
                        <a:rPr lang="en" sz="1500">
                          <a:solidFill>
                            <a:schemeClr val="dk1"/>
                          </a:solidFill>
                          <a:latin typeface="Inter SemiBold"/>
                          <a:ea typeface="Inter SemiBold"/>
                          <a:cs typeface="Inter SemiBold"/>
                          <a:sym typeface="Inter SemiBold"/>
                        </a:rPr>
                        <a:t>Guest Expert Name:</a:t>
                      </a:r>
                      <a:endParaRPr sz="1500">
                        <a:solidFill>
                          <a:schemeClr val="dk1"/>
                        </a:solidFill>
                        <a:latin typeface="Inter SemiBold"/>
                        <a:ea typeface="Inter SemiBold"/>
                        <a:cs typeface="Inter SemiBold"/>
                        <a:sym typeface="Inter SemiBold"/>
                      </a:endParaRPr>
                    </a:p>
                    <a:p>
                      <a:pPr indent="0" lvl="0" marL="0" rtl="0" algn="l">
                        <a:spcBef>
                          <a:spcPts val="0"/>
                        </a:spcBef>
                        <a:spcAft>
                          <a:spcPts val="0"/>
                        </a:spcAft>
                        <a:buClr>
                          <a:schemeClr val="dk1"/>
                        </a:buClr>
                        <a:buSzPts val="1100"/>
                        <a:buFont typeface="Arial"/>
                        <a:buNone/>
                      </a:pPr>
                      <a:r>
                        <a:rPr b="1" lang="en" sz="1500">
                          <a:solidFill>
                            <a:schemeClr val="accent1"/>
                          </a:solidFill>
                          <a:latin typeface="Inter"/>
                          <a:ea typeface="Inter"/>
                          <a:cs typeface="Inter"/>
                          <a:sym typeface="Inter"/>
                        </a:rPr>
                        <a:t>Answers will vary</a:t>
                      </a:r>
                      <a:endParaRPr sz="1500">
                        <a:solidFill>
                          <a:schemeClr val="dk1"/>
                        </a:solidFill>
                        <a:latin typeface="Inter SemiBold"/>
                        <a:ea typeface="Inter SemiBold"/>
                        <a:cs typeface="Inter SemiBold"/>
                        <a:sym typeface="Inter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829375">
                <a:tc gridSpan="3">
                  <a:txBody>
                    <a:bodyPr/>
                    <a:lstStyle/>
                    <a:p>
                      <a:pPr indent="0" lvl="0" marL="0" rtl="0" algn="ctr">
                        <a:spcBef>
                          <a:spcPts val="0"/>
                        </a:spcBef>
                        <a:spcAft>
                          <a:spcPts val="0"/>
                        </a:spcAft>
                        <a:buNone/>
                      </a:pPr>
                      <a:r>
                        <a:rPr b="1" lang="en" sz="1300">
                          <a:latin typeface="Inter"/>
                          <a:ea typeface="Inter"/>
                          <a:cs typeface="Inter"/>
                          <a:sym typeface="Inter"/>
                        </a:rPr>
                        <a:t>What is the claim (argument) of the guest expert?</a:t>
                      </a:r>
                      <a:endParaRPr b="1" sz="13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accent1"/>
                          </a:solidFill>
                          <a:latin typeface="Inter"/>
                          <a:ea typeface="Inter"/>
                          <a:cs typeface="Inter"/>
                          <a:sym typeface="Inter"/>
                        </a:rPr>
                        <a:t>While the Columbian Exchange had negative consequences, the benefits of food security, economic growth, and cultural enrichment outweighed the negatives.</a:t>
                      </a:r>
                      <a:endParaRPr b="1" sz="11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1257025">
                <a:tc gridSpan="3">
                  <a:txBody>
                    <a:bodyPr/>
                    <a:lstStyle/>
                    <a:p>
                      <a:pPr indent="0" lvl="0" marL="0" rtl="0" algn="ctr">
                        <a:spcBef>
                          <a:spcPts val="0"/>
                        </a:spcBef>
                        <a:spcAft>
                          <a:spcPts val="0"/>
                        </a:spcAft>
                        <a:buNone/>
                      </a:pPr>
                      <a:r>
                        <a:rPr lang="en" sz="1300">
                          <a:latin typeface="Inter SemiBold"/>
                          <a:ea typeface="Inter SemiBold"/>
                          <a:cs typeface="Inter SemiBold"/>
                          <a:sym typeface="Inter SemiBold"/>
                        </a:rPr>
                        <a:t>What evidence do they provide for their claim (argument?</a:t>
                      </a:r>
                      <a:endParaRPr i="1" sz="1300">
                        <a:solidFill>
                          <a:schemeClr val="dk1"/>
                        </a:solidFill>
                        <a:latin typeface="Inter SemiBold"/>
                        <a:ea typeface="Inter SemiBold"/>
                        <a:cs typeface="Inter SemiBold"/>
                        <a:sym typeface="Inter SemiBold"/>
                      </a:endParaRPr>
                    </a:p>
                    <a:p>
                      <a:pPr indent="-298450" lvl="0" marL="457200" rtl="0" algn="l">
                        <a:spcBef>
                          <a:spcPts val="0"/>
                        </a:spcBef>
                        <a:spcAft>
                          <a:spcPts val="0"/>
                        </a:spcAft>
                        <a:buClr>
                          <a:schemeClr val="accent1"/>
                        </a:buClr>
                        <a:buSzPts val="1100"/>
                        <a:buFont typeface="Inter SemiBold"/>
                        <a:buChar char="-"/>
                      </a:pPr>
                      <a:r>
                        <a:rPr b="1" lang="en" sz="1300">
                          <a:solidFill>
                            <a:schemeClr val="accent1"/>
                          </a:solidFill>
                          <a:latin typeface="Inter"/>
                          <a:ea typeface="Inter"/>
                          <a:cs typeface="Inter"/>
                          <a:sym typeface="Inter"/>
                        </a:rPr>
                        <a:t>Introduction of the horse and other livestock</a:t>
                      </a:r>
                      <a:endParaRPr b="1" sz="1300">
                        <a:solidFill>
                          <a:schemeClr val="accent1"/>
                        </a:solidFill>
                        <a:latin typeface="Inter"/>
                        <a:ea typeface="Inter"/>
                        <a:cs typeface="Inter"/>
                        <a:sym typeface="Inter"/>
                      </a:endParaRPr>
                    </a:p>
                    <a:p>
                      <a:pPr indent="-311150" lvl="0" marL="457200" rtl="0" algn="l">
                        <a:spcBef>
                          <a:spcPts val="0"/>
                        </a:spcBef>
                        <a:spcAft>
                          <a:spcPts val="0"/>
                        </a:spcAft>
                        <a:buClr>
                          <a:schemeClr val="accent1"/>
                        </a:buClr>
                        <a:buSzPts val="1300"/>
                        <a:buFont typeface="Inter"/>
                        <a:buChar char="-"/>
                      </a:pPr>
                      <a:r>
                        <a:rPr b="1" lang="en" sz="1300">
                          <a:solidFill>
                            <a:schemeClr val="accent1"/>
                          </a:solidFill>
                          <a:latin typeface="Inter"/>
                          <a:ea typeface="Inter"/>
                          <a:cs typeface="Inter"/>
                          <a:sym typeface="Inter"/>
                        </a:rPr>
                        <a:t>Cash crop economy</a:t>
                      </a:r>
                      <a:endParaRPr b="1" sz="1300">
                        <a:solidFill>
                          <a:schemeClr val="accent1"/>
                        </a:solidFill>
                        <a:latin typeface="Inter"/>
                        <a:ea typeface="Inter"/>
                        <a:cs typeface="Inter"/>
                        <a:sym typeface="Inter"/>
                      </a:endParaRPr>
                    </a:p>
                    <a:p>
                      <a:pPr indent="-311150" lvl="0" marL="457200" rtl="0" algn="l">
                        <a:spcBef>
                          <a:spcPts val="0"/>
                        </a:spcBef>
                        <a:spcAft>
                          <a:spcPts val="0"/>
                        </a:spcAft>
                        <a:buClr>
                          <a:schemeClr val="accent1"/>
                        </a:buClr>
                        <a:buSzPts val="1300"/>
                        <a:buFont typeface="Inter"/>
                        <a:buChar char="-"/>
                      </a:pPr>
                      <a:r>
                        <a:rPr b="1" lang="en" sz="1300">
                          <a:solidFill>
                            <a:schemeClr val="accent1"/>
                          </a:solidFill>
                          <a:latin typeface="Inter"/>
                          <a:ea typeface="Inter"/>
                          <a:cs typeface="Inter"/>
                          <a:sym typeface="Inter"/>
                        </a:rPr>
                        <a:t>New farming technologies</a:t>
                      </a:r>
                      <a:endParaRPr b="1" sz="1300">
                        <a:solidFill>
                          <a:schemeClr val="accent1"/>
                        </a:solidFill>
                        <a:latin typeface="Inter"/>
                        <a:ea typeface="Inter"/>
                        <a:cs typeface="Inter"/>
                        <a:sym typeface="Inter"/>
                      </a:endParaRPr>
                    </a:p>
                    <a:p>
                      <a:pPr indent="-311150" lvl="0" marL="457200" rtl="0" algn="l">
                        <a:spcBef>
                          <a:spcPts val="0"/>
                        </a:spcBef>
                        <a:spcAft>
                          <a:spcPts val="0"/>
                        </a:spcAft>
                        <a:buClr>
                          <a:schemeClr val="accent1"/>
                        </a:buClr>
                        <a:buSzPts val="1300"/>
                        <a:buFont typeface="Inter"/>
                        <a:buChar char="-"/>
                      </a:pPr>
                      <a:r>
                        <a:rPr b="1" lang="en" sz="1300">
                          <a:solidFill>
                            <a:schemeClr val="accent1"/>
                          </a:solidFill>
                          <a:latin typeface="Inter"/>
                          <a:ea typeface="Inter"/>
                          <a:cs typeface="Inter"/>
                          <a:sym typeface="Inter"/>
                        </a:rPr>
                        <a:t>Spread of Christianity</a:t>
                      </a:r>
                      <a:endParaRPr sz="1300">
                        <a:solidFill>
                          <a:schemeClr val="dk1"/>
                        </a:solidFill>
                        <a:latin typeface="Inter SemiBold"/>
                        <a:ea typeface="Inter SemiBold"/>
                        <a:cs typeface="Inter SemiBold"/>
                        <a:sym typeface="Inter SemiBold"/>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946725">
                <a:tc gridSpan="3">
                  <a:txBody>
                    <a:bodyPr/>
                    <a:lstStyle/>
                    <a:p>
                      <a:pPr indent="0" lvl="0" marL="0" rtl="0" algn="ctr">
                        <a:spcBef>
                          <a:spcPts val="0"/>
                        </a:spcBef>
                        <a:spcAft>
                          <a:spcPts val="0"/>
                        </a:spcAft>
                        <a:buNone/>
                      </a:pPr>
                      <a:r>
                        <a:rPr b="1" lang="en" sz="1300">
                          <a:latin typeface="Inter"/>
                          <a:ea typeface="Inter"/>
                          <a:cs typeface="Inter"/>
                          <a:sym typeface="Inter"/>
                        </a:rPr>
                        <a:t>Listener Pre-Planned Question</a:t>
                      </a:r>
                      <a:endParaRPr b="1" sz="1300">
                        <a:latin typeface="Inter"/>
                        <a:ea typeface="Inter"/>
                        <a:cs typeface="Inter"/>
                        <a:sym typeface="Inter"/>
                      </a:endParaRPr>
                    </a:p>
                    <a:p>
                      <a:pPr indent="0" lvl="0" marL="0" rtl="0" algn="ctr">
                        <a:spcBef>
                          <a:spcPts val="0"/>
                        </a:spcBef>
                        <a:spcAft>
                          <a:spcPts val="0"/>
                        </a:spcAft>
                        <a:buNone/>
                      </a:pPr>
                      <a:r>
                        <a:rPr i="1" lang="en" sz="1300">
                          <a:latin typeface="Inter"/>
                          <a:ea typeface="Inter"/>
                          <a:cs typeface="Inter"/>
                          <a:sym typeface="Inter"/>
                        </a:rPr>
                        <a:t>(Written prior to podcast)</a:t>
                      </a:r>
                      <a:endParaRPr i="1" sz="1300">
                        <a:latin typeface="Inter"/>
                        <a:ea typeface="Inter"/>
                        <a:cs typeface="Inter"/>
                        <a:sym typeface="Inter"/>
                      </a:endParaRPr>
                    </a:p>
                    <a:p>
                      <a:pPr indent="0" lvl="0" marL="0" rtl="0" algn="ctr">
                        <a:spcBef>
                          <a:spcPts val="0"/>
                        </a:spcBef>
                        <a:spcAft>
                          <a:spcPts val="0"/>
                        </a:spcAft>
                        <a:buNone/>
                      </a:pPr>
                      <a:r>
                        <a:rPr b="1" i="1" lang="en" sz="1300">
                          <a:solidFill>
                            <a:schemeClr val="accent1"/>
                          </a:solidFill>
                          <a:latin typeface="Inter"/>
                          <a:ea typeface="Inter"/>
                          <a:cs typeface="Inter"/>
                          <a:sym typeface="Inter"/>
                        </a:rPr>
                        <a:t>How can you justify the significant loss of life in the Americas?</a:t>
                      </a:r>
                      <a:endParaRPr b="1" i="1" sz="1300">
                        <a:solidFill>
                          <a:schemeClr val="accent1"/>
                        </a:solidFill>
                        <a:latin typeface="Inter"/>
                        <a:ea typeface="Inter"/>
                        <a:cs typeface="Inter"/>
                        <a:sym typeface="Inter"/>
                      </a:endParaRPr>
                    </a:p>
                    <a:p>
                      <a:pPr indent="0" lvl="0" marL="0" rtl="0" algn="ctr">
                        <a:spcBef>
                          <a:spcPts val="0"/>
                        </a:spcBef>
                        <a:spcAft>
                          <a:spcPts val="0"/>
                        </a:spcAft>
                        <a:buNone/>
                      </a:pPr>
                      <a:r>
                        <a:t/>
                      </a:r>
                      <a:endParaRPr i="1" sz="13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946725">
                <a:tc gridSpan="3">
                  <a:txBody>
                    <a:bodyPr/>
                    <a:lstStyle/>
                    <a:p>
                      <a:pPr indent="0" lvl="0" marL="0" rtl="0" algn="ctr">
                        <a:spcBef>
                          <a:spcPts val="0"/>
                        </a:spcBef>
                        <a:spcAft>
                          <a:spcPts val="0"/>
                        </a:spcAft>
                        <a:buNone/>
                      </a:pPr>
                      <a:r>
                        <a:rPr b="1" lang="en" sz="1300">
                          <a:latin typeface="Inter"/>
                          <a:ea typeface="Inter"/>
                          <a:cs typeface="Inter"/>
                          <a:sym typeface="Inter"/>
                        </a:rPr>
                        <a:t>Listener Question </a:t>
                      </a:r>
                      <a:endParaRPr b="1" sz="1300">
                        <a:latin typeface="Inter"/>
                        <a:ea typeface="Inter"/>
                        <a:cs typeface="Inter"/>
                        <a:sym typeface="Inter"/>
                      </a:endParaRPr>
                    </a:p>
                    <a:p>
                      <a:pPr indent="0" lvl="0" marL="0" rtl="0" algn="ctr">
                        <a:spcBef>
                          <a:spcPts val="0"/>
                        </a:spcBef>
                        <a:spcAft>
                          <a:spcPts val="0"/>
                        </a:spcAft>
                        <a:buNone/>
                      </a:pPr>
                      <a:r>
                        <a:rPr i="1" lang="en" sz="1300">
                          <a:latin typeface="Inter"/>
                          <a:ea typeface="Inter"/>
                          <a:cs typeface="Inter"/>
                          <a:sym typeface="Inter"/>
                        </a:rPr>
                        <a:t>(Written based on information provided during podcast)</a:t>
                      </a:r>
                      <a:endParaRPr i="1" sz="1300">
                        <a:latin typeface="Inter"/>
                        <a:ea typeface="Inter"/>
                        <a:cs typeface="Inter"/>
                        <a:sym typeface="Inter"/>
                      </a:endParaRPr>
                    </a:p>
                    <a:p>
                      <a:pPr indent="0" lvl="0" marL="0" rtl="0" algn="ctr">
                        <a:spcBef>
                          <a:spcPts val="0"/>
                        </a:spcBef>
                        <a:spcAft>
                          <a:spcPts val="0"/>
                        </a:spcAft>
                        <a:buNone/>
                      </a:pPr>
                      <a:r>
                        <a:rPr b="1" i="1" lang="en" sz="1300">
                          <a:solidFill>
                            <a:schemeClr val="accent1"/>
                          </a:solidFill>
                          <a:latin typeface="Inter"/>
                          <a:ea typeface="Inter"/>
                          <a:cs typeface="Inter"/>
                          <a:sym typeface="Inter"/>
                        </a:rPr>
                        <a:t>Why would you argue that the spread of Christianity was a benefit if Native Americans were </a:t>
                      </a:r>
                      <a:r>
                        <a:rPr b="1" i="1" lang="en" sz="1300">
                          <a:solidFill>
                            <a:schemeClr val="accent1"/>
                          </a:solidFill>
                          <a:latin typeface="Inter"/>
                          <a:ea typeface="Inter"/>
                          <a:cs typeface="Inter"/>
                          <a:sym typeface="Inter"/>
                        </a:rPr>
                        <a:t>converted by force?</a:t>
                      </a:r>
                      <a:endParaRPr i="1" sz="13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r h="2561475">
                <a:tc gridSpan="3">
                  <a:txBody>
                    <a:bodyPr/>
                    <a:lstStyle/>
                    <a:p>
                      <a:pPr indent="0" lvl="0" marL="0" rtl="0" algn="ctr">
                        <a:spcBef>
                          <a:spcPts val="0"/>
                        </a:spcBef>
                        <a:spcAft>
                          <a:spcPts val="0"/>
                        </a:spcAft>
                        <a:buClr>
                          <a:schemeClr val="dk1"/>
                        </a:buClr>
                        <a:buSzPts val="1200"/>
                        <a:buFont typeface="Arial"/>
                        <a:buNone/>
                      </a:pPr>
                      <a:r>
                        <a:rPr b="1" lang="en" sz="1300">
                          <a:latin typeface="Inter"/>
                          <a:ea typeface="Inter"/>
                          <a:cs typeface="Inter"/>
                          <a:sym typeface="Inter"/>
                        </a:rPr>
                        <a:t>Podcast Episode Review</a:t>
                      </a:r>
                      <a:endParaRPr b="1" sz="13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Seeds of Success centers on the positive impacts of the Columbian Exchange in the Americas. It drew me in right away by addressing the fact that most people would argue the opposite idea. While the information presented was factually accurate, it lacked specificity. It dealt with the historical period in broad generalizations. Both speakers were clear and effective communicators, however, they stuck to the topic really closely. I would have appreciated a little more informal comments or stories to illustrate the concepts. Additionally, while focused on the impact on the Americas, it seemed as though the perspective was still Eurocentric. I was very engaged throughout the episode and it had a good pace. The topic was compelling and I liked hearing a counterargument. However, it would have improved greatly with more specific evidence. I would recommend this podcast to students learning history or people who enjoy learning about history. I give Seeds of Success a 3.5 out of 5 star rating for strong delivery with a few areas for improvement.</a:t>
                      </a:r>
                      <a:endParaRPr i="1" sz="12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